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comments+xml" PartName="/ppt/comments/comment2.xml"/>
  <Override ContentType="application/vnd.openxmlformats-officedocument.presentationml.comments+xml" PartName="/ppt/comments/comment4.xml"/>
  <Override ContentType="application/vnd.openxmlformats-officedocument.presentationml.comments+xml" PartName="/ppt/comments/comment3.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y="5143500" cx="9144000"/>
  <p:notesSz cx="6858000" cy="9144000"/>
  <p:embeddedFontLst>
    <p:embeddedFont>
      <p:font typeface="Marcellus"/>
      <p:regular r:id="rId25"/>
    </p:embeddedFont>
    <p:embeddedFont>
      <p:font typeface="Lexend ExtraBold"/>
      <p:bold r:id="rId26"/>
    </p:embeddedFont>
    <p:embeddedFont>
      <p:font typeface="Archivo ExtraBold"/>
      <p:bold r:id="rId27"/>
      <p:boldItalic r:id="rId28"/>
    </p:embeddedFont>
    <p:embeddedFont>
      <p:font typeface="Archivo Medium"/>
      <p:regular r:id="rId29"/>
      <p:bold r:id="rId30"/>
      <p:italic r:id="rId31"/>
      <p:boldItalic r:id="rId32"/>
    </p:embeddedFont>
    <p:embeddedFont>
      <p:font typeface="Archivo"/>
      <p:regular r:id="rId33"/>
      <p:bold r:id="rId34"/>
      <p:italic r:id="rId35"/>
      <p:boldItalic r:id="rId36"/>
    </p:embeddedFont>
    <p:embeddedFont>
      <p:font typeface="Archivo SemiBold"/>
      <p:regular r:id="rId37"/>
      <p:bold r:id="rId38"/>
      <p:italic r:id="rId39"/>
      <p:boldItalic r:id="rId40"/>
    </p:embeddedFont>
    <p:embeddedFont>
      <p:font typeface="Lexend Black"/>
      <p:bold r:id="rId4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4" name="Anna Pinkas"/>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ArchivoSemiBold-boldItalic.fntdata"/><Relationship Id="rId20" Type="http://schemas.openxmlformats.org/officeDocument/2006/relationships/slide" Target="slides/slide15.xml"/><Relationship Id="rId41" Type="http://schemas.openxmlformats.org/officeDocument/2006/relationships/font" Target="fonts/LexendBlack-bold.fntdata"/><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LexendExtraBold-bold.fntdata"/><Relationship Id="rId25" Type="http://schemas.openxmlformats.org/officeDocument/2006/relationships/font" Target="fonts/Marcellus-regular.fntdata"/><Relationship Id="rId28" Type="http://schemas.openxmlformats.org/officeDocument/2006/relationships/font" Target="fonts/ArchivoExtraBold-boldItalic.fntdata"/><Relationship Id="rId27" Type="http://schemas.openxmlformats.org/officeDocument/2006/relationships/font" Target="fonts/ArchivoExtraBold-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ArchivoMedium-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ArchivoMedium-italic.fntdata"/><Relationship Id="rId30" Type="http://schemas.openxmlformats.org/officeDocument/2006/relationships/font" Target="fonts/ArchivoMedium-bold.fntdata"/><Relationship Id="rId11" Type="http://schemas.openxmlformats.org/officeDocument/2006/relationships/slide" Target="slides/slide6.xml"/><Relationship Id="rId33" Type="http://schemas.openxmlformats.org/officeDocument/2006/relationships/font" Target="fonts/Archivo-regular.fntdata"/><Relationship Id="rId10" Type="http://schemas.openxmlformats.org/officeDocument/2006/relationships/slide" Target="slides/slide5.xml"/><Relationship Id="rId32" Type="http://schemas.openxmlformats.org/officeDocument/2006/relationships/font" Target="fonts/ArchivoMedium-boldItalic.fntdata"/><Relationship Id="rId13" Type="http://schemas.openxmlformats.org/officeDocument/2006/relationships/slide" Target="slides/slide8.xml"/><Relationship Id="rId35" Type="http://schemas.openxmlformats.org/officeDocument/2006/relationships/font" Target="fonts/Archivo-italic.fntdata"/><Relationship Id="rId12" Type="http://schemas.openxmlformats.org/officeDocument/2006/relationships/slide" Target="slides/slide7.xml"/><Relationship Id="rId34" Type="http://schemas.openxmlformats.org/officeDocument/2006/relationships/font" Target="fonts/Archivo-bold.fntdata"/><Relationship Id="rId15" Type="http://schemas.openxmlformats.org/officeDocument/2006/relationships/slide" Target="slides/slide10.xml"/><Relationship Id="rId37" Type="http://schemas.openxmlformats.org/officeDocument/2006/relationships/font" Target="fonts/ArchivoSemiBold-regular.fntdata"/><Relationship Id="rId14" Type="http://schemas.openxmlformats.org/officeDocument/2006/relationships/slide" Target="slides/slide9.xml"/><Relationship Id="rId36" Type="http://schemas.openxmlformats.org/officeDocument/2006/relationships/font" Target="fonts/Archivo-boldItalic.fntdata"/><Relationship Id="rId17" Type="http://schemas.openxmlformats.org/officeDocument/2006/relationships/slide" Target="slides/slide12.xml"/><Relationship Id="rId39" Type="http://schemas.openxmlformats.org/officeDocument/2006/relationships/font" Target="fonts/ArchivoSemiBold-italic.fntdata"/><Relationship Id="rId16" Type="http://schemas.openxmlformats.org/officeDocument/2006/relationships/slide" Target="slides/slide11.xml"/><Relationship Id="rId38" Type="http://schemas.openxmlformats.org/officeDocument/2006/relationships/font" Target="fonts/ArchivoSemiBold-bold.fntdata"/><Relationship Id="rId19" Type="http://schemas.openxmlformats.org/officeDocument/2006/relationships/slide" Target="slides/slide14.xml"/><Relationship Id="rId18" Type="http://schemas.openxmlformats.org/officeDocument/2006/relationships/slide" Target="slides/slide13.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4-11-07T15:00:41.807">
    <p:pos x="6000" y="0"/>
    <p:text>The logo's border/white space needs to be adjusted?</p:tex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2" dt="2024-11-07T15:01:15.158">
    <p:pos x="6000" y="0"/>
    <p:text>Make sure each one of you speaks up</p:text>
  </p:cm>
</p:cmLst>
</file>

<file path=ppt/comments/comment3.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3" dt="2024-11-07T15:02:26.065">
    <p:pos x="6000" y="0"/>
    <p:text>need photo for each persona.</p:text>
  </p:cm>
</p:cmLst>
</file>

<file path=ppt/comments/comment4.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4" dt="2024-11-07T15:02:11.022">
    <p:pos x="6000" y="0"/>
    <p:text>Persona 2</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g31215cf62a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 name="Google Shape;56;g31215cf62a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31215cf62a3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31215cf62a3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31215cf62a3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31215cf62a3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31215cf62a3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31215cf62a3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312dffcc41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312dffcc41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31215cf62a3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31215cf62a3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13fac4be33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13fac4be33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313fac4be33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313fac4be33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313fac4be33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313fac4be33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31675c52cd4_1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31675c52cd4_1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13fac4be33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313fac4be33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13fac4be33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313fac4be33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313fac4be33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313fac4be33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313fac4be33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313fac4be33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313ff8e7750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313ff8e7750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31215cf62a3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31215cf62a3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31215cf62a3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31215cf62a3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31215cf62a3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31215cf62a3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comments" Target="../comments/comment1.xml"/><Relationship Id="rId4" Type="http://schemas.openxmlformats.org/officeDocument/2006/relationships/image" Target="../media/image2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comments" Target="../comments/comment2.xml"/><Relationship Id="rId4" Type="http://schemas.openxmlformats.org/officeDocument/2006/relationships/image" Target="../media/image35.png"/><Relationship Id="rId5" Type="http://schemas.openxmlformats.org/officeDocument/2006/relationships/image" Target="../media/image7.jpg"/><Relationship Id="rId6" Type="http://schemas.openxmlformats.org/officeDocument/2006/relationships/image" Target="../media/image3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5.jpg"/><Relationship Id="rId4" Type="http://schemas.openxmlformats.org/officeDocument/2006/relationships/image" Target="../media/image10.png"/><Relationship Id="rId5"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comments" Target="../comments/comment3.xml"/><Relationship Id="rId4" Type="http://schemas.openxmlformats.org/officeDocument/2006/relationships/image" Target="../media/image5.jpg"/><Relationship Id="rId5" Type="http://schemas.openxmlformats.org/officeDocument/2006/relationships/image" Target="../media/image1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comments" Target="../comments/comment4.xml"/><Relationship Id="rId4" Type="http://schemas.openxmlformats.org/officeDocument/2006/relationships/image" Target="../media/image5.jpg"/><Relationship Id="rId5" Type="http://schemas.openxmlformats.org/officeDocument/2006/relationships/image" Target="../media/image2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9.gi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8.png"/><Relationship Id="rId4" Type="http://schemas.openxmlformats.org/officeDocument/2006/relationships/image" Target="../media/image17.jpg"/><Relationship Id="rId5" Type="http://schemas.openxmlformats.org/officeDocument/2006/relationships/image" Target="../media/image15.gi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drive.google.com/file/d/1MBD7lEHIApvaQRQHbwI_UjVo-rYXuC09/view" TargetMode="External"/><Relationship Id="rId4" Type="http://schemas.openxmlformats.org/officeDocument/2006/relationships/image" Target="../media/image1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hyperlink" Target="http://drive.google.com/file/d/1LOb1xyvNX-NN4le_bo3HNng91R6fsJfA/view" TargetMode="External"/><Relationship Id="rId4" Type="http://schemas.openxmlformats.org/officeDocument/2006/relationships/image" Target="../media/image1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1.jpg"/><Relationship Id="rId4" Type="http://schemas.openxmlformats.org/officeDocument/2006/relationships/image" Target="../media/image31.jpg"/><Relationship Id="rId5" Type="http://schemas.openxmlformats.org/officeDocument/2006/relationships/image" Target="../media/image27.jpg"/><Relationship Id="rId6" Type="http://schemas.openxmlformats.org/officeDocument/2006/relationships/image" Target="../media/image28.jpg"/><Relationship Id="rId7" Type="http://schemas.openxmlformats.org/officeDocument/2006/relationships/image" Target="../media/image34.jpg"/><Relationship Id="rId8" Type="http://schemas.openxmlformats.org/officeDocument/2006/relationships/image" Target="../media/image3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1.jpg"/><Relationship Id="rId4" Type="http://schemas.openxmlformats.org/officeDocument/2006/relationships/image" Target="../media/image20.png"/><Relationship Id="rId10" Type="http://schemas.openxmlformats.org/officeDocument/2006/relationships/image" Target="../media/image26.png"/><Relationship Id="rId9" Type="http://schemas.openxmlformats.org/officeDocument/2006/relationships/image" Target="../media/image22.png"/><Relationship Id="rId5" Type="http://schemas.openxmlformats.org/officeDocument/2006/relationships/image" Target="../media/image25.png"/><Relationship Id="rId6" Type="http://schemas.openxmlformats.org/officeDocument/2006/relationships/image" Target="../media/image32.png"/><Relationship Id="rId7" Type="http://schemas.openxmlformats.org/officeDocument/2006/relationships/image" Target="../media/image33.png"/><Relationship Id="rId8" Type="http://schemas.openxmlformats.org/officeDocument/2006/relationships/image" Target="../media/image2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4">
            <a:alphaModFix/>
          </a:blip>
          <a:stretch>
            <a:fillRect/>
          </a:stretch>
        </a:blipFill>
      </p:bgPr>
    </p:bg>
    <p:spTree>
      <p:nvGrpSpPr>
        <p:cNvPr id="53" name="Shape 53"/>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82A4D"/>
        </a:solidFill>
      </p:bgPr>
    </p:bg>
    <p:spTree>
      <p:nvGrpSpPr>
        <p:cNvPr id="57" name="Shape 57"/>
        <p:cNvGrpSpPr/>
        <p:nvPr/>
      </p:nvGrpSpPr>
      <p:grpSpPr>
        <a:xfrm>
          <a:off x="0" y="0"/>
          <a:ext cx="0" cy="0"/>
          <a:chOff x="0" y="0"/>
          <a:chExt cx="0" cy="0"/>
        </a:xfrm>
      </p:grpSpPr>
      <p:pic>
        <p:nvPicPr>
          <p:cNvPr id="58" name="Google Shape;58;p14"/>
          <p:cNvPicPr preferRelativeResize="0"/>
          <p:nvPr/>
        </p:nvPicPr>
        <p:blipFill>
          <a:blip r:embed="rId4">
            <a:alphaModFix/>
          </a:blip>
          <a:stretch>
            <a:fillRect/>
          </a:stretch>
        </p:blipFill>
        <p:spPr>
          <a:xfrm>
            <a:off x="6044602" y="1367200"/>
            <a:ext cx="1884549" cy="1884549"/>
          </a:xfrm>
          <a:prstGeom prst="rect">
            <a:avLst/>
          </a:prstGeom>
          <a:noFill/>
          <a:ln cap="flat" cmpd="sng" w="9525">
            <a:solidFill>
              <a:srgbClr val="182A4D"/>
            </a:solidFill>
            <a:prstDash val="solid"/>
            <a:round/>
            <a:headEnd len="sm" w="sm" type="none"/>
            <a:tailEnd len="sm" w="sm" type="none"/>
          </a:ln>
        </p:spPr>
      </p:pic>
      <p:pic>
        <p:nvPicPr>
          <p:cNvPr id="59" name="Google Shape;59;p14"/>
          <p:cNvPicPr preferRelativeResize="0"/>
          <p:nvPr/>
        </p:nvPicPr>
        <p:blipFill rotWithShape="1">
          <a:blip r:embed="rId5">
            <a:alphaModFix/>
          </a:blip>
          <a:srcRect b="0" l="4027" r="4027" t="0"/>
          <a:stretch/>
        </p:blipFill>
        <p:spPr>
          <a:xfrm>
            <a:off x="3656375" y="1367225"/>
            <a:ext cx="1887846" cy="1887844"/>
          </a:xfrm>
          <a:prstGeom prst="rect">
            <a:avLst/>
          </a:prstGeom>
          <a:noFill/>
          <a:ln cap="flat" cmpd="sng" w="9525">
            <a:solidFill>
              <a:srgbClr val="182A4D"/>
            </a:solidFill>
            <a:prstDash val="solid"/>
            <a:round/>
            <a:headEnd len="sm" w="sm" type="none"/>
            <a:tailEnd len="sm" w="sm" type="none"/>
          </a:ln>
        </p:spPr>
      </p:pic>
      <p:pic>
        <p:nvPicPr>
          <p:cNvPr id="60" name="Google Shape;60;p14"/>
          <p:cNvPicPr preferRelativeResize="0"/>
          <p:nvPr/>
        </p:nvPicPr>
        <p:blipFill rotWithShape="1">
          <a:blip r:embed="rId6">
            <a:alphaModFix/>
          </a:blip>
          <a:srcRect b="17458" l="0" r="0" t="0"/>
          <a:stretch/>
        </p:blipFill>
        <p:spPr>
          <a:xfrm>
            <a:off x="1214850" y="1367525"/>
            <a:ext cx="1887850" cy="1884549"/>
          </a:xfrm>
          <a:prstGeom prst="rect">
            <a:avLst/>
          </a:prstGeom>
          <a:noFill/>
          <a:ln cap="flat" cmpd="sng" w="9525">
            <a:solidFill>
              <a:srgbClr val="182A4D"/>
            </a:solidFill>
            <a:prstDash val="solid"/>
            <a:round/>
            <a:headEnd len="sm" w="sm" type="none"/>
            <a:tailEnd len="sm" w="sm" type="none"/>
          </a:ln>
        </p:spPr>
      </p:pic>
      <p:sp>
        <p:nvSpPr>
          <p:cNvPr id="61" name="Google Shape;61;p14"/>
          <p:cNvSpPr txBox="1"/>
          <p:nvPr/>
        </p:nvSpPr>
        <p:spPr>
          <a:xfrm>
            <a:off x="3981000" y="3421700"/>
            <a:ext cx="1182000" cy="26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800">
                <a:solidFill>
                  <a:schemeClr val="lt1"/>
                </a:solidFill>
                <a:latin typeface="Marcellus"/>
                <a:ea typeface="Marcellus"/>
                <a:cs typeface="Marcellus"/>
                <a:sym typeface="Marcellus"/>
              </a:rPr>
              <a:t>ISABELLE</a:t>
            </a:r>
            <a:endParaRPr b="1" sz="1800">
              <a:solidFill>
                <a:schemeClr val="lt1"/>
              </a:solidFill>
              <a:latin typeface="Marcellus"/>
              <a:ea typeface="Marcellus"/>
              <a:cs typeface="Marcellus"/>
              <a:sym typeface="Marcellus"/>
            </a:endParaRPr>
          </a:p>
        </p:txBody>
      </p:sp>
      <p:sp>
        <p:nvSpPr>
          <p:cNvPr id="62" name="Google Shape;62;p14"/>
          <p:cNvSpPr txBox="1"/>
          <p:nvPr/>
        </p:nvSpPr>
        <p:spPr>
          <a:xfrm>
            <a:off x="6573175" y="3416750"/>
            <a:ext cx="827400" cy="27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800">
                <a:solidFill>
                  <a:schemeClr val="lt1"/>
                </a:solidFill>
                <a:latin typeface="Marcellus"/>
                <a:ea typeface="Marcellus"/>
                <a:cs typeface="Marcellus"/>
                <a:sym typeface="Marcellus"/>
              </a:rPr>
              <a:t>HTET</a:t>
            </a:r>
            <a:endParaRPr b="1" sz="1800">
              <a:solidFill>
                <a:schemeClr val="lt1"/>
              </a:solidFill>
              <a:latin typeface="Marcellus"/>
              <a:ea typeface="Marcellus"/>
              <a:cs typeface="Marcellus"/>
              <a:sym typeface="Marcellus"/>
            </a:endParaRPr>
          </a:p>
        </p:txBody>
      </p:sp>
      <p:sp>
        <p:nvSpPr>
          <p:cNvPr id="63" name="Google Shape;63;p14"/>
          <p:cNvSpPr txBox="1"/>
          <p:nvPr/>
        </p:nvSpPr>
        <p:spPr>
          <a:xfrm>
            <a:off x="2969100" y="477525"/>
            <a:ext cx="3205800" cy="44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500">
                <a:solidFill>
                  <a:schemeClr val="lt1"/>
                </a:solidFill>
                <a:latin typeface="Archivo ExtraBold"/>
                <a:ea typeface="Archivo ExtraBold"/>
                <a:cs typeface="Archivo ExtraBold"/>
                <a:sym typeface="Archivo ExtraBold"/>
              </a:rPr>
              <a:t>MEET OUR TEAM</a:t>
            </a:r>
            <a:endParaRPr sz="2500">
              <a:solidFill>
                <a:schemeClr val="lt1"/>
              </a:solidFill>
              <a:latin typeface="Archivo ExtraBold"/>
              <a:ea typeface="Archivo ExtraBold"/>
              <a:cs typeface="Archivo ExtraBold"/>
              <a:sym typeface="Archivo ExtraBold"/>
            </a:endParaRPr>
          </a:p>
        </p:txBody>
      </p:sp>
      <p:sp>
        <p:nvSpPr>
          <p:cNvPr id="64" name="Google Shape;64;p14"/>
          <p:cNvSpPr txBox="1"/>
          <p:nvPr/>
        </p:nvSpPr>
        <p:spPr>
          <a:xfrm>
            <a:off x="1496375" y="3421700"/>
            <a:ext cx="1324800" cy="35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800">
                <a:solidFill>
                  <a:schemeClr val="lt1"/>
                </a:solidFill>
                <a:latin typeface="Marcellus"/>
                <a:ea typeface="Marcellus"/>
                <a:cs typeface="Marcellus"/>
                <a:sym typeface="Marcellus"/>
              </a:rPr>
              <a:t>RODRIGO</a:t>
            </a:r>
            <a:endParaRPr b="1" sz="1800">
              <a:solidFill>
                <a:schemeClr val="lt1"/>
              </a:solidFill>
              <a:latin typeface="Marcellus"/>
              <a:ea typeface="Marcellus"/>
              <a:cs typeface="Marcellus"/>
              <a:sym typeface="Marcellu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8" name="Shape 68"/>
        <p:cNvGrpSpPr/>
        <p:nvPr/>
      </p:nvGrpSpPr>
      <p:grpSpPr>
        <a:xfrm>
          <a:off x="0" y="0"/>
          <a:ext cx="0" cy="0"/>
          <a:chOff x="0" y="0"/>
          <a:chExt cx="0" cy="0"/>
        </a:xfrm>
      </p:grpSpPr>
      <p:sp>
        <p:nvSpPr>
          <p:cNvPr id="69" name="Google Shape;69;p15"/>
          <p:cNvSpPr txBox="1"/>
          <p:nvPr>
            <p:ph type="title"/>
          </p:nvPr>
        </p:nvSpPr>
        <p:spPr>
          <a:xfrm>
            <a:off x="670650" y="526875"/>
            <a:ext cx="2718000" cy="572700"/>
          </a:xfrm>
          <a:prstGeom prst="rect">
            <a:avLst/>
          </a:prstGeom>
          <a:noFill/>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solidFill>
                  <a:srgbClr val="BBFF38"/>
                </a:solidFill>
                <a:latin typeface="Archivo ExtraBold"/>
                <a:ea typeface="Archivo ExtraBold"/>
                <a:cs typeface="Archivo ExtraBold"/>
                <a:sym typeface="Archivo ExtraBold"/>
              </a:rPr>
              <a:t>SOCIAL CAUSE</a:t>
            </a:r>
            <a:endParaRPr>
              <a:solidFill>
                <a:srgbClr val="BBFF38"/>
              </a:solidFill>
              <a:latin typeface="Archivo ExtraBold"/>
              <a:ea typeface="Archivo ExtraBold"/>
              <a:cs typeface="Archivo ExtraBold"/>
              <a:sym typeface="Archivo ExtraBold"/>
            </a:endParaRPr>
          </a:p>
        </p:txBody>
      </p:sp>
      <p:sp>
        <p:nvSpPr>
          <p:cNvPr id="70" name="Google Shape;70;p15"/>
          <p:cNvSpPr txBox="1"/>
          <p:nvPr/>
        </p:nvSpPr>
        <p:spPr>
          <a:xfrm>
            <a:off x="365850" y="1519950"/>
            <a:ext cx="5834700" cy="2103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sz="1350">
                <a:solidFill>
                  <a:schemeClr val="lt1"/>
                </a:solidFill>
              </a:rPr>
              <a:t>Our campaign highlights the often-overlooked value of personal data, which people create and share daily, while tech companies profit significantly without offering fair compensation. We aim to equip Gen Z with the knowledge to understand the financial worth of their data and empower them to advocate for fair compensation. By promoting transparency and giving young people more control, we seek to shift the digital economy so individuals can benefit from the value they create.</a:t>
            </a:r>
            <a:endParaRPr sz="1350">
              <a:solidFill>
                <a:schemeClr val="lt1"/>
              </a:solidFill>
            </a:endParaRPr>
          </a:p>
          <a:p>
            <a:pPr indent="0" lvl="0" marL="0" rtl="0" algn="ctr">
              <a:lnSpc>
                <a:spcPct val="115000"/>
              </a:lnSpc>
              <a:spcBef>
                <a:spcPts val="0"/>
              </a:spcBef>
              <a:spcAft>
                <a:spcPts val="1200"/>
              </a:spcAft>
              <a:buNone/>
            </a:pPr>
            <a:r>
              <a:t/>
            </a:r>
            <a:endParaRPr sz="1600">
              <a:solidFill>
                <a:schemeClr val="lt1"/>
              </a:solidFill>
              <a:latin typeface="Archivo"/>
              <a:ea typeface="Archivo"/>
              <a:cs typeface="Archivo"/>
              <a:sym typeface="Archivo"/>
            </a:endParaRPr>
          </a:p>
        </p:txBody>
      </p:sp>
      <p:pic>
        <p:nvPicPr>
          <p:cNvPr id="71" name="Google Shape;71;p15"/>
          <p:cNvPicPr preferRelativeResize="0"/>
          <p:nvPr/>
        </p:nvPicPr>
        <p:blipFill>
          <a:blip r:embed="rId4">
            <a:alphaModFix/>
          </a:blip>
          <a:stretch>
            <a:fillRect/>
          </a:stretch>
        </p:blipFill>
        <p:spPr>
          <a:xfrm>
            <a:off x="885800" y="3506075"/>
            <a:ext cx="1637425" cy="1637425"/>
          </a:xfrm>
          <a:prstGeom prst="rect">
            <a:avLst/>
          </a:prstGeom>
          <a:noFill/>
          <a:ln>
            <a:noFill/>
          </a:ln>
        </p:spPr>
      </p:pic>
      <p:pic>
        <p:nvPicPr>
          <p:cNvPr id="72" name="Google Shape;72;p15"/>
          <p:cNvPicPr preferRelativeResize="0"/>
          <p:nvPr/>
        </p:nvPicPr>
        <p:blipFill>
          <a:blip r:embed="rId5">
            <a:alphaModFix/>
          </a:blip>
          <a:stretch>
            <a:fillRect/>
          </a:stretch>
        </p:blipFill>
        <p:spPr>
          <a:xfrm>
            <a:off x="6470550" y="2529050"/>
            <a:ext cx="2827500" cy="28275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6" name="Shape 76"/>
        <p:cNvGrpSpPr/>
        <p:nvPr/>
      </p:nvGrpSpPr>
      <p:grpSpPr>
        <a:xfrm>
          <a:off x="0" y="0"/>
          <a:ext cx="0" cy="0"/>
          <a:chOff x="0" y="0"/>
          <a:chExt cx="0" cy="0"/>
        </a:xfrm>
      </p:grpSpPr>
      <p:sp>
        <p:nvSpPr>
          <p:cNvPr id="77" name="Google Shape;77;p16"/>
          <p:cNvSpPr/>
          <p:nvPr/>
        </p:nvSpPr>
        <p:spPr>
          <a:xfrm>
            <a:off x="538060" y="183000"/>
            <a:ext cx="1557900" cy="1557900"/>
          </a:xfrm>
          <a:prstGeom prst="ellipse">
            <a:avLst/>
          </a:prstGeom>
          <a:solidFill>
            <a:srgbClr val="FF00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sp>
        <p:nvSpPr>
          <p:cNvPr id="78" name="Google Shape;78;p16"/>
          <p:cNvSpPr/>
          <p:nvPr/>
        </p:nvSpPr>
        <p:spPr>
          <a:xfrm>
            <a:off x="710972" y="355912"/>
            <a:ext cx="1212300" cy="12123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sp>
        <p:nvSpPr>
          <p:cNvPr id="79" name="Google Shape;79;p16"/>
          <p:cNvSpPr/>
          <p:nvPr/>
        </p:nvSpPr>
        <p:spPr>
          <a:xfrm>
            <a:off x="893673" y="538613"/>
            <a:ext cx="846900" cy="846900"/>
          </a:xfrm>
          <a:prstGeom prst="ellipse">
            <a:avLst/>
          </a:prstGeom>
          <a:solidFill>
            <a:srgbClr val="3C78D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sp>
        <p:nvSpPr>
          <p:cNvPr id="80" name="Google Shape;80;p16"/>
          <p:cNvSpPr/>
          <p:nvPr/>
        </p:nvSpPr>
        <p:spPr>
          <a:xfrm>
            <a:off x="1086941" y="731880"/>
            <a:ext cx="460200" cy="4602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sp>
        <p:nvSpPr>
          <p:cNvPr id="81" name="Google Shape;81;p16"/>
          <p:cNvSpPr/>
          <p:nvPr/>
        </p:nvSpPr>
        <p:spPr>
          <a:xfrm>
            <a:off x="1227769" y="872709"/>
            <a:ext cx="178500" cy="178500"/>
          </a:xfrm>
          <a:prstGeom prst="ellipse">
            <a:avLst/>
          </a:prstGeom>
          <a:solidFill>
            <a:srgbClr val="FF00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sp>
        <p:nvSpPr>
          <p:cNvPr id="82" name="Google Shape;82;p16"/>
          <p:cNvSpPr txBox="1"/>
          <p:nvPr/>
        </p:nvSpPr>
        <p:spPr>
          <a:xfrm rot="662475">
            <a:off x="141101" y="758563"/>
            <a:ext cx="2684899" cy="282174"/>
          </a:xfrm>
          <a:prstGeom prst="rect">
            <a:avLst/>
          </a:prstGeom>
          <a:noFill/>
          <a:ln>
            <a:noFill/>
          </a:ln>
          <a:effectLst>
            <a:outerShdw blurRad="28575" rotWithShape="0" algn="bl" dir="6660000" dist="19050">
              <a:schemeClr val="dk1">
                <a:alpha val="80000"/>
              </a:scheme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b="1" lang="en-GB" sz="2000">
                <a:solidFill>
                  <a:srgbClr val="BBFF38"/>
                </a:solidFill>
              </a:rPr>
              <a:t>TARGET</a:t>
            </a:r>
            <a:r>
              <a:rPr b="1" lang="en-GB" sz="2000">
                <a:solidFill>
                  <a:srgbClr val="00CCFF"/>
                </a:solidFill>
              </a:rPr>
              <a:t> </a:t>
            </a:r>
            <a:r>
              <a:rPr b="1" lang="en-GB" sz="2000">
                <a:solidFill>
                  <a:srgbClr val="BBFF38"/>
                </a:solidFill>
              </a:rPr>
              <a:t>AUDIENCE</a:t>
            </a:r>
            <a:endParaRPr b="1" sz="2000">
              <a:solidFill>
                <a:srgbClr val="BBFF38"/>
              </a:solidFill>
            </a:endParaRPr>
          </a:p>
        </p:txBody>
      </p:sp>
      <p:sp>
        <p:nvSpPr>
          <p:cNvPr id="83" name="Google Shape;83;p16"/>
          <p:cNvSpPr txBox="1"/>
          <p:nvPr/>
        </p:nvSpPr>
        <p:spPr>
          <a:xfrm>
            <a:off x="4048225" y="183000"/>
            <a:ext cx="4918500" cy="2548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GB" sz="1300">
                <a:solidFill>
                  <a:schemeClr val="lt1"/>
                </a:solidFill>
                <a:latin typeface="Marcellus"/>
                <a:ea typeface="Marcellus"/>
                <a:cs typeface="Marcellus"/>
                <a:sym typeface="Marcellus"/>
              </a:rPr>
              <a:t>Conscious</a:t>
            </a:r>
            <a:r>
              <a:rPr lang="en-GB" sz="1300">
                <a:solidFill>
                  <a:schemeClr val="lt1"/>
                </a:solidFill>
                <a:latin typeface="Marcellus"/>
                <a:ea typeface="Marcellus"/>
                <a:cs typeface="Marcellus"/>
                <a:sym typeface="Marcellus"/>
              </a:rPr>
              <a:t> of social issues - especially digital privacy</a:t>
            </a:r>
            <a:endParaRPr sz="1300">
              <a:solidFill>
                <a:schemeClr val="lt1"/>
              </a:solidFill>
              <a:latin typeface="Marcellus"/>
              <a:ea typeface="Marcellus"/>
              <a:cs typeface="Marcellus"/>
              <a:sym typeface="Marcellus"/>
            </a:endParaRPr>
          </a:p>
          <a:p>
            <a:pPr indent="0" lvl="0" marL="0" rtl="0" algn="l">
              <a:lnSpc>
                <a:spcPct val="100000"/>
              </a:lnSpc>
              <a:spcBef>
                <a:spcPts val="1200"/>
              </a:spcBef>
              <a:spcAft>
                <a:spcPts val="0"/>
              </a:spcAft>
              <a:buNone/>
            </a:pPr>
            <a:r>
              <a:rPr lang="en-GB" sz="1300">
                <a:solidFill>
                  <a:schemeClr val="lt1"/>
                </a:solidFill>
                <a:latin typeface="Marcellus"/>
                <a:ea typeface="Marcellus"/>
                <a:cs typeface="Marcellus"/>
                <a:sym typeface="Marcellus"/>
              </a:rPr>
              <a:t>Gen Z, tech-savvy digital natives </a:t>
            </a:r>
            <a:endParaRPr sz="1300">
              <a:solidFill>
                <a:schemeClr val="lt1"/>
              </a:solidFill>
              <a:latin typeface="Marcellus"/>
              <a:ea typeface="Marcellus"/>
              <a:cs typeface="Marcellus"/>
              <a:sym typeface="Marcellus"/>
            </a:endParaRPr>
          </a:p>
          <a:p>
            <a:pPr indent="0" lvl="0" marL="0" rtl="0" algn="l">
              <a:lnSpc>
                <a:spcPct val="100000"/>
              </a:lnSpc>
              <a:spcBef>
                <a:spcPts val="1200"/>
              </a:spcBef>
              <a:spcAft>
                <a:spcPts val="0"/>
              </a:spcAft>
              <a:buNone/>
            </a:pPr>
            <a:r>
              <a:rPr lang="en-GB" sz="1300">
                <a:solidFill>
                  <a:schemeClr val="lt1"/>
                </a:solidFill>
                <a:latin typeface="Marcellus"/>
                <a:ea typeface="Marcellus"/>
                <a:cs typeface="Marcellus"/>
                <a:sym typeface="Marcellus"/>
              </a:rPr>
              <a:t>Aware of digital privacy issues may not fully understand how their data is monetized</a:t>
            </a:r>
            <a:endParaRPr sz="1300">
              <a:solidFill>
                <a:schemeClr val="lt1"/>
              </a:solidFill>
              <a:latin typeface="Marcellus"/>
              <a:ea typeface="Marcellus"/>
              <a:cs typeface="Marcellus"/>
              <a:sym typeface="Marcellus"/>
            </a:endParaRPr>
          </a:p>
          <a:p>
            <a:pPr indent="0" lvl="0" marL="0" rtl="0" algn="l">
              <a:lnSpc>
                <a:spcPct val="100000"/>
              </a:lnSpc>
              <a:spcBef>
                <a:spcPts val="1200"/>
              </a:spcBef>
              <a:spcAft>
                <a:spcPts val="0"/>
              </a:spcAft>
              <a:buNone/>
            </a:pPr>
            <a:r>
              <a:rPr lang="en-GB" sz="1300">
                <a:solidFill>
                  <a:schemeClr val="lt1"/>
                </a:solidFill>
                <a:latin typeface="Marcellus"/>
                <a:ea typeface="Marcellus"/>
                <a:cs typeface="Marcellus"/>
                <a:sym typeface="Marcellus"/>
              </a:rPr>
              <a:t>Value transparency, social justice, and individual empowerment</a:t>
            </a:r>
            <a:endParaRPr sz="1300">
              <a:solidFill>
                <a:schemeClr val="lt1"/>
              </a:solidFill>
              <a:latin typeface="Marcellus"/>
              <a:ea typeface="Marcellus"/>
              <a:cs typeface="Marcellus"/>
              <a:sym typeface="Marcellus"/>
            </a:endParaRPr>
          </a:p>
          <a:p>
            <a:pPr indent="0" lvl="0" marL="0" rtl="0" algn="l">
              <a:lnSpc>
                <a:spcPct val="100000"/>
              </a:lnSpc>
              <a:spcBef>
                <a:spcPts val="1200"/>
              </a:spcBef>
              <a:spcAft>
                <a:spcPts val="0"/>
              </a:spcAft>
              <a:buNone/>
            </a:pPr>
            <a:r>
              <a:rPr lang="en-GB" sz="1300">
                <a:solidFill>
                  <a:schemeClr val="lt1"/>
                </a:solidFill>
                <a:latin typeface="Marcellus"/>
                <a:ea typeface="Marcellus"/>
                <a:cs typeface="Marcellus"/>
                <a:sym typeface="Marcellus"/>
              </a:rPr>
              <a:t>More receptive to campaigns around fairness and autonomy.</a:t>
            </a:r>
            <a:endParaRPr sz="1300">
              <a:solidFill>
                <a:schemeClr val="lt1"/>
              </a:solidFill>
              <a:latin typeface="Marcellus"/>
              <a:ea typeface="Marcellus"/>
              <a:cs typeface="Marcellus"/>
              <a:sym typeface="Marcellus"/>
            </a:endParaRPr>
          </a:p>
          <a:p>
            <a:pPr indent="0" lvl="0" marL="0" rtl="0" algn="l">
              <a:lnSpc>
                <a:spcPct val="100000"/>
              </a:lnSpc>
              <a:spcBef>
                <a:spcPts val="1200"/>
              </a:spcBef>
              <a:spcAft>
                <a:spcPts val="1200"/>
              </a:spcAft>
              <a:buNone/>
            </a:pPr>
            <a:r>
              <a:rPr lang="en-GB" sz="1300">
                <a:solidFill>
                  <a:schemeClr val="lt1"/>
                </a:solidFill>
                <a:latin typeface="Marcellus"/>
                <a:ea typeface="Marcellus"/>
                <a:cs typeface="Marcellus"/>
                <a:sym typeface="Marcellus"/>
              </a:rPr>
              <a:t>Inclined to engage since campaign helps understand the value of their data</a:t>
            </a:r>
            <a:endParaRPr sz="1300">
              <a:solidFill>
                <a:schemeClr val="lt1"/>
              </a:solidFill>
              <a:latin typeface="Marcellus"/>
              <a:ea typeface="Marcellus"/>
              <a:cs typeface="Marcellus"/>
              <a:sym typeface="Marcellus"/>
            </a:endParaRPr>
          </a:p>
        </p:txBody>
      </p:sp>
      <p:sp>
        <p:nvSpPr>
          <p:cNvPr id="84" name="Google Shape;84;p16"/>
          <p:cNvSpPr txBox="1"/>
          <p:nvPr/>
        </p:nvSpPr>
        <p:spPr>
          <a:xfrm>
            <a:off x="893675" y="2916875"/>
            <a:ext cx="7172400" cy="1860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GB" sz="1300">
                <a:solidFill>
                  <a:schemeClr val="lt1"/>
                </a:solidFill>
                <a:latin typeface="Marcellus"/>
                <a:ea typeface="Marcellus"/>
                <a:cs typeface="Marcellus"/>
                <a:sym typeface="Marcellus"/>
              </a:rPr>
              <a:t>Age: 18-25 years old</a:t>
            </a:r>
            <a:endParaRPr sz="1300">
              <a:solidFill>
                <a:schemeClr val="lt1"/>
              </a:solidFill>
              <a:latin typeface="Marcellus"/>
              <a:ea typeface="Marcellus"/>
              <a:cs typeface="Marcellus"/>
              <a:sym typeface="Marcellus"/>
            </a:endParaRPr>
          </a:p>
          <a:p>
            <a:pPr indent="0" lvl="0" marL="0" rtl="0" algn="l">
              <a:lnSpc>
                <a:spcPct val="100000"/>
              </a:lnSpc>
              <a:spcBef>
                <a:spcPts val="1200"/>
              </a:spcBef>
              <a:spcAft>
                <a:spcPts val="0"/>
              </a:spcAft>
              <a:buNone/>
            </a:pPr>
            <a:r>
              <a:rPr lang="en-GB" sz="1300">
                <a:solidFill>
                  <a:schemeClr val="lt1"/>
                </a:solidFill>
                <a:latin typeface="Marcellus"/>
                <a:ea typeface="Marcellus"/>
                <a:cs typeface="Marcellus"/>
                <a:sym typeface="Marcellus"/>
              </a:rPr>
              <a:t>Location: Primarily urban areas, with a (strong) presence on social media platforms like Instagram, TikTok, and YouTube</a:t>
            </a:r>
            <a:endParaRPr sz="1300">
              <a:solidFill>
                <a:schemeClr val="lt1"/>
              </a:solidFill>
              <a:latin typeface="Marcellus"/>
              <a:ea typeface="Marcellus"/>
              <a:cs typeface="Marcellus"/>
              <a:sym typeface="Marcellus"/>
            </a:endParaRPr>
          </a:p>
          <a:p>
            <a:pPr indent="0" lvl="0" marL="0" rtl="0" algn="l">
              <a:lnSpc>
                <a:spcPct val="100000"/>
              </a:lnSpc>
              <a:spcBef>
                <a:spcPts val="1200"/>
              </a:spcBef>
              <a:spcAft>
                <a:spcPts val="0"/>
              </a:spcAft>
              <a:buNone/>
            </a:pPr>
            <a:r>
              <a:rPr lang="en-GB" sz="1300">
                <a:solidFill>
                  <a:schemeClr val="lt1"/>
                </a:solidFill>
                <a:latin typeface="Marcellus"/>
                <a:ea typeface="Marcellus"/>
                <a:cs typeface="Marcellus"/>
                <a:sym typeface="Marcellus"/>
              </a:rPr>
              <a:t>Behavior: Heavy users of mobile apps and social media. Engage with viral and meme-driven content. Likely to participate in social causes, especially those linked to digital rights.</a:t>
            </a:r>
            <a:endParaRPr sz="1300">
              <a:solidFill>
                <a:schemeClr val="lt1"/>
              </a:solidFill>
              <a:latin typeface="Marcellus"/>
              <a:ea typeface="Marcellus"/>
              <a:cs typeface="Marcellus"/>
              <a:sym typeface="Marcellus"/>
            </a:endParaRPr>
          </a:p>
          <a:p>
            <a:pPr indent="0" lvl="0" marL="0" rtl="0" algn="l">
              <a:lnSpc>
                <a:spcPct val="100000"/>
              </a:lnSpc>
              <a:spcBef>
                <a:spcPts val="1200"/>
              </a:spcBef>
              <a:spcAft>
                <a:spcPts val="1200"/>
              </a:spcAft>
              <a:buNone/>
            </a:pPr>
            <a:r>
              <a:rPr lang="en-GB" sz="1300">
                <a:solidFill>
                  <a:schemeClr val="lt1"/>
                </a:solidFill>
                <a:latin typeface="Marcellus"/>
                <a:ea typeface="Marcellus"/>
                <a:cs typeface="Marcellus"/>
                <a:sym typeface="Marcellus"/>
              </a:rPr>
              <a:t>Income: Low Income / Average / 0 - 70k</a:t>
            </a:r>
            <a:endParaRPr sz="1900">
              <a:solidFill>
                <a:schemeClr val="lt1"/>
              </a:solidFill>
              <a:latin typeface="Marcellus"/>
              <a:ea typeface="Marcellus"/>
              <a:cs typeface="Marcellus"/>
              <a:sym typeface="Marcellus"/>
            </a:endParaRPr>
          </a:p>
        </p:txBody>
      </p:sp>
      <p:sp>
        <p:nvSpPr>
          <p:cNvPr id="85" name="Google Shape;85;p16"/>
          <p:cNvSpPr/>
          <p:nvPr/>
        </p:nvSpPr>
        <p:spPr>
          <a:xfrm>
            <a:off x="431825" y="2983825"/>
            <a:ext cx="271500" cy="294300"/>
          </a:xfrm>
          <a:prstGeom prst="diamond">
            <a:avLst/>
          </a:prstGeom>
          <a:solidFill>
            <a:srgbClr val="BBFF38"/>
          </a:solidFill>
          <a:ln cap="flat" cmpd="sng" w="9525">
            <a:solidFill>
              <a:srgbClr val="FF573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solidFill>
                <a:srgbClr val="BBFF38"/>
              </a:solidFill>
              <a:highlight>
                <a:srgbClr val="BBFF38"/>
              </a:highlight>
            </a:endParaRPr>
          </a:p>
        </p:txBody>
      </p:sp>
      <p:sp>
        <p:nvSpPr>
          <p:cNvPr id="86" name="Google Shape;86;p16"/>
          <p:cNvSpPr/>
          <p:nvPr/>
        </p:nvSpPr>
        <p:spPr>
          <a:xfrm>
            <a:off x="515472" y="3029084"/>
            <a:ext cx="271500" cy="294300"/>
          </a:xfrm>
          <a:prstGeom prst="diamond">
            <a:avLst/>
          </a:prstGeom>
          <a:solidFill>
            <a:srgbClr val="FF5737"/>
          </a:solidFill>
          <a:ln cap="flat" cmpd="sng" w="9525">
            <a:solidFill>
              <a:srgbClr val="BBFF3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solidFill>
                <a:srgbClr val="BBFF38"/>
              </a:solidFill>
              <a:highlight>
                <a:srgbClr val="BBFF38"/>
              </a:highlight>
            </a:endParaRPr>
          </a:p>
        </p:txBody>
      </p:sp>
      <p:sp>
        <p:nvSpPr>
          <p:cNvPr id="87" name="Google Shape;87;p16"/>
          <p:cNvSpPr/>
          <p:nvPr/>
        </p:nvSpPr>
        <p:spPr>
          <a:xfrm>
            <a:off x="439342" y="3453327"/>
            <a:ext cx="271500" cy="294300"/>
          </a:xfrm>
          <a:prstGeom prst="diamond">
            <a:avLst/>
          </a:prstGeom>
          <a:solidFill>
            <a:srgbClr val="FF5737"/>
          </a:solidFill>
          <a:ln cap="flat" cmpd="sng" w="9525">
            <a:solidFill>
              <a:srgbClr val="182A4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solidFill>
                <a:srgbClr val="BBFF38"/>
              </a:solidFill>
              <a:highlight>
                <a:srgbClr val="BBFF38"/>
              </a:highlight>
            </a:endParaRPr>
          </a:p>
        </p:txBody>
      </p:sp>
      <p:sp>
        <p:nvSpPr>
          <p:cNvPr id="88" name="Google Shape;88;p16"/>
          <p:cNvSpPr/>
          <p:nvPr/>
        </p:nvSpPr>
        <p:spPr>
          <a:xfrm>
            <a:off x="522990" y="3498586"/>
            <a:ext cx="271500" cy="294300"/>
          </a:xfrm>
          <a:prstGeom prst="diamond">
            <a:avLst/>
          </a:prstGeom>
          <a:solidFill>
            <a:srgbClr val="182A4D"/>
          </a:solidFill>
          <a:ln cap="flat" cmpd="sng" w="9525">
            <a:solidFill>
              <a:srgbClr val="FF573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solidFill>
                <a:srgbClr val="BBFF38"/>
              </a:solidFill>
              <a:highlight>
                <a:srgbClr val="BBFF38"/>
              </a:highlight>
            </a:endParaRPr>
          </a:p>
        </p:txBody>
      </p:sp>
      <p:sp>
        <p:nvSpPr>
          <p:cNvPr id="89" name="Google Shape;89;p16"/>
          <p:cNvSpPr/>
          <p:nvPr/>
        </p:nvSpPr>
        <p:spPr>
          <a:xfrm>
            <a:off x="439342" y="3922829"/>
            <a:ext cx="271500" cy="294300"/>
          </a:xfrm>
          <a:prstGeom prst="diamond">
            <a:avLst/>
          </a:prstGeom>
          <a:solidFill>
            <a:srgbClr val="182A4D"/>
          </a:solidFill>
          <a:ln cap="flat" cmpd="sng" w="9525">
            <a:solidFill>
              <a:srgbClr val="BBFF3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solidFill>
                <a:srgbClr val="BBFF38"/>
              </a:solidFill>
              <a:highlight>
                <a:srgbClr val="BBFF38"/>
              </a:highlight>
            </a:endParaRPr>
          </a:p>
        </p:txBody>
      </p:sp>
      <p:sp>
        <p:nvSpPr>
          <p:cNvPr id="90" name="Google Shape;90;p16"/>
          <p:cNvSpPr/>
          <p:nvPr/>
        </p:nvSpPr>
        <p:spPr>
          <a:xfrm>
            <a:off x="522990" y="3968088"/>
            <a:ext cx="271500" cy="294300"/>
          </a:xfrm>
          <a:prstGeom prst="diamond">
            <a:avLst/>
          </a:prstGeom>
          <a:solidFill>
            <a:srgbClr val="BBFF38"/>
          </a:solidFill>
          <a:ln cap="flat" cmpd="sng" w="9525">
            <a:solidFill>
              <a:srgbClr val="182A4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solidFill>
                <a:srgbClr val="BBFF38"/>
              </a:solidFill>
              <a:highlight>
                <a:srgbClr val="BBFF38"/>
              </a:highlight>
            </a:endParaRPr>
          </a:p>
        </p:txBody>
      </p:sp>
      <p:sp>
        <p:nvSpPr>
          <p:cNvPr id="91" name="Google Shape;91;p16"/>
          <p:cNvSpPr/>
          <p:nvPr/>
        </p:nvSpPr>
        <p:spPr>
          <a:xfrm>
            <a:off x="473642" y="4437627"/>
            <a:ext cx="271500" cy="294300"/>
          </a:xfrm>
          <a:prstGeom prst="diamond">
            <a:avLst/>
          </a:prstGeom>
          <a:solidFill>
            <a:srgbClr val="FF5737"/>
          </a:solidFill>
          <a:ln cap="flat" cmpd="sng" w="9525">
            <a:solidFill>
              <a:srgbClr val="182A4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solidFill>
                <a:srgbClr val="BBFF38"/>
              </a:solidFill>
              <a:highlight>
                <a:srgbClr val="BBFF38"/>
              </a:highlight>
            </a:endParaRPr>
          </a:p>
        </p:txBody>
      </p:sp>
      <p:sp>
        <p:nvSpPr>
          <p:cNvPr id="92" name="Google Shape;92;p16"/>
          <p:cNvSpPr/>
          <p:nvPr/>
        </p:nvSpPr>
        <p:spPr>
          <a:xfrm>
            <a:off x="557290" y="4482886"/>
            <a:ext cx="271500" cy="294300"/>
          </a:xfrm>
          <a:prstGeom prst="diamond">
            <a:avLst/>
          </a:prstGeom>
          <a:solidFill>
            <a:srgbClr val="182A4D"/>
          </a:solidFill>
          <a:ln cap="flat" cmpd="sng" w="9525">
            <a:solidFill>
              <a:srgbClr val="FF573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solidFill>
                <a:srgbClr val="BBFF38"/>
              </a:solidFill>
              <a:highlight>
                <a:srgbClr val="BBFF38"/>
              </a:highlight>
            </a:endParaRPr>
          </a:p>
        </p:txBody>
      </p:sp>
      <p:sp>
        <p:nvSpPr>
          <p:cNvPr id="93" name="Google Shape;93;p16"/>
          <p:cNvSpPr/>
          <p:nvPr/>
        </p:nvSpPr>
        <p:spPr>
          <a:xfrm>
            <a:off x="3652058" y="254434"/>
            <a:ext cx="227700" cy="246600"/>
          </a:xfrm>
          <a:prstGeom prst="diamond">
            <a:avLst/>
          </a:prstGeom>
          <a:solidFill>
            <a:srgbClr val="BBFF38"/>
          </a:solidFill>
          <a:ln cap="flat" cmpd="sng" w="9525">
            <a:solidFill>
              <a:srgbClr val="FF573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solidFill>
                <a:srgbClr val="BBFF38"/>
              </a:solidFill>
              <a:highlight>
                <a:srgbClr val="BBFF38"/>
              </a:highlight>
            </a:endParaRPr>
          </a:p>
        </p:txBody>
      </p:sp>
      <p:sp>
        <p:nvSpPr>
          <p:cNvPr id="94" name="Google Shape;94;p16"/>
          <p:cNvSpPr/>
          <p:nvPr/>
        </p:nvSpPr>
        <p:spPr>
          <a:xfrm>
            <a:off x="3725750" y="237725"/>
            <a:ext cx="217200" cy="235800"/>
          </a:xfrm>
          <a:prstGeom prst="diamond">
            <a:avLst/>
          </a:prstGeom>
          <a:solidFill>
            <a:srgbClr val="FF5737"/>
          </a:solidFill>
          <a:ln cap="flat" cmpd="sng" w="9525">
            <a:solidFill>
              <a:srgbClr val="BBFF3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solidFill>
                <a:srgbClr val="BBFF38"/>
              </a:solidFill>
              <a:highlight>
                <a:srgbClr val="BBFF38"/>
              </a:highlight>
            </a:endParaRPr>
          </a:p>
        </p:txBody>
      </p:sp>
      <p:sp>
        <p:nvSpPr>
          <p:cNvPr id="95" name="Google Shape;95;p16"/>
          <p:cNvSpPr/>
          <p:nvPr/>
        </p:nvSpPr>
        <p:spPr>
          <a:xfrm>
            <a:off x="3657552" y="619949"/>
            <a:ext cx="227700" cy="246600"/>
          </a:xfrm>
          <a:prstGeom prst="diamond">
            <a:avLst/>
          </a:prstGeom>
          <a:solidFill>
            <a:srgbClr val="FF5737"/>
          </a:solidFill>
          <a:ln cap="flat" cmpd="sng" w="9525">
            <a:solidFill>
              <a:srgbClr val="182A4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solidFill>
                <a:srgbClr val="BBFF38"/>
              </a:solidFill>
              <a:highlight>
                <a:srgbClr val="BBFF38"/>
              </a:highlight>
            </a:endParaRPr>
          </a:p>
        </p:txBody>
      </p:sp>
      <p:sp>
        <p:nvSpPr>
          <p:cNvPr id="96" name="Google Shape;96;p16"/>
          <p:cNvSpPr/>
          <p:nvPr/>
        </p:nvSpPr>
        <p:spPr>
          <a:xfrm>
            <a:off x="3725759" y="639668"/>
            <a:ext cx="217200" cy="235800"/>
          </a:xfrm>
          <a:prstGeom prst="diamond">
            <a:avLst/>
          </a:prstGeom>
          <a:solidFill>
            <a:srgbClr val="182A4D"/>
          </a:solidFill>
          <a:ln cap="flat" cmpd="sng" w="9525">
            <a:solidFill>
              <a:srgbClr val="FF573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solidFill>
                <a:srgbClr val="BBFF38"/>
              </a:solidFill>
              <a:highlight>
                <a:srgbClr val="BBFF38"/>
              </a:highlight>
            </a:endParaRPr>
          </a:p>
        </p:txBody>
      </p:sp>
      <p:sp>
        <p:nvSpPr>
          <p:cNvPr id="97" name="Google Shape;97;p16"/>
          <p:cNvSpPr/>
          <p:nvPr/>
        </p:nvSpPr>
        <p:spPr>
          <a:xfrm>
            <a:off x="3657552" y="1027479"/>
            <a:ext cx="227700" cy="246600"/>
          </a:xfrm>
          <a:prstGeom prst="diamond">
            <a:avLst/>
          </a:prstGeom>
          <a:solidFill>
            <a:srgbClr val="182A4D"/>
          </a:solidFill>
          <a:ln cap="flat" cmpd="sng" w="9525">
            <a:solidFill>
              <a:srgbClr val="BBFF3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solidFill>
                <a:srgbClr val="BBFF38"/>
              </a:solidFill>
              <a:highlight>
                <a:srgbClr val="BBFF38"/>
              </a:highlight>
            </a:endParaRPr>
          </a:p>
        </p:txBody>
      </p:sp>
      <p:sp>
        <p:nvSpPr>
          <p:cNvPr id="98" name="Google Shape;98;p16"/>
          <p:cNvSpPr/>
          <p:nvPr/>
        </p:nvSpPr>
        <p:spPr>
          <a:xfrm>
            <a:off x="3725759" y="985483"/>
            <a:ext cx="217200" cy="235800"/>
          </a:xfrm>
          <a:prstGeom prst="diamond">
            <a:avLst/>
          </a:prstGeom>
          <a:solidFill>
            <a:srgbClr val="BBFF38"/>
          </a:solidFill>
          <a:ln cap="flat" cmpd="sng" w="9525">
            <a:solidFill>
              <a:srgbClr val="182A4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solidFill>
                <a:srgbClr val="BBFF38"/>
              </a:solidFill>
              <a:highlight>
                <a:srgbClr val="BBFF38"/>
              </a:highlight>
            </a:endParaRPr>
          </a:p>
        </p:txBody>
      </p:sp>
      <p:sp>
        <p:nvSpPr>
          <p:cNvPr id="99" name="Google Shape;99;p16"/>
          <p:cNvSpPr/>
          <p:nvPr/>
        </p:nvSpPr>
        <p:spPr>
          <a:xfrm>
            <a:off x="3686307" y="1390456"/>
            <a:ext cx="217200" cy="235800"/>
          </a:xfrm>
          <a:prstGeom prst="diamond">
            <a:avLst/>
          </a:prstGeom>
          <a:solidFill>
            <a:srgbClr val="FF5737"/>
          </a:solidFill>
          <a:ln cap="flat" cmpd="sng" w="9525">
            <a:solidFill>
              <a:srgbClr val="182A4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solidFill>
                <a:srgbClr val="BBFF38"/>
              </a:solidFill>
              <a:highlight>
                <a:srgbClr val="BBFF38"/>
              </a:highlight>
            </a:endParaRPr>
          </a:p>
        </p:txBody>
      </p:sp>
      <p:sp>
        <p:nvSpPr>
          <p:cNvPr id="100" name="Google Shape;100;p16"/>
          <p:cNvSpPr/>
          <p:nvPr/>
        </p:nvSpPr>
        <p:spPr>
          <a:xfrm>
            <a:off x="3753182" y="1426642"/>
            <a:ext cx="217200" cy="235800"/>
          </a:xfrm>
          <a:prstGeom prst="diamond">
            <a:avLst/>
          </a:prstGeom>
          <a:solidFill>
            <a:srgbClr val="182A4D"/>
          </a:solidFill>
          <a:ln cap="flat" cmpd="sng" w="9525">
            <a:solidFill>
              <a:srgbClr val="FF573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solidFill>
                <a:srgbClr val="BBFF38"/>
              </a:solidFill>
              <a:highlight>
                <a:srgbClr val="BBFF38"/>
              </a:highlight>
            </a:endParaRPr>
          </a:p>
        </p:txBody>
      </p:sp>
      <p:sp>
        <p:nvSpPr>
          <p:cNvPr id="101" name="Google Shape;101;p16"/>
          <p:cNvSpPr/>
          <p:nvPr/>
        </p:nvSpPr>
        <p:spPr>
          <a:xfrm>
            <a:off x="3649050" y="1796054"/>
            <a:ext cx="227700" cy="246600"/>
          </a:xfrm>
          <a:prstGeom prst="diamond">
            <a:avLst/>
          </a:prstGeom>
          <a:solidFill>
            <a:srgbClr val="BBFF38"/>
          </a:solidFill>
          <a:ln cap="flat" cmpd="sng" w="9525">
            <a:solidFill>
              <a:srgbClr val="FF573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solidFill>
                <a:srgbClr val="BBFF38"/>
              </a:solidFill>
              <a:highlight>
                <a:srgbClr val="BBFF38"/>
              </a:highlight>
            </a:endParaRPr>
          </a:p>
        </p:txBody>
      </p:sp>
      <p:sp>
        <p:nvSpPr>
          <p:cNvPr id="102" name="Google Shape;102;p16"/>
          <p:cNvSpPr/>
          <p:nvPr/>
        </p:nvSpPr>
        <p:spPr>
          <a:xfrm>
            <a:off x="3717549" y="1758761"/>
            <a:ext cx="217200" cy="235800"/>
          </a:xfrm>
          <a:prstGeom prst="diamond">
            <a:avLst/>
          </a:prstGeom>
          <a:solidFill>
            <a:srgbClr val="FF5737"/>
          </a:solidFill>
          <a:ln cap="flat" cmpd="sng" w="9525">
            <a:solidFill>
              <a:srgbClr val="BBFF3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solidFill>
                <a:srgbClr val="BBFF38"/>
              </a:solidFill>
              <a:highlight>
                <a:srgbClr val="BBFF38"/>
              </a:highlight>
            </a:endParaRPr>
          </a:p>
        </p:txBody>
      </p:sp>
      <p:sp>
        <p:nvSpPr>
          <p:cNvPr id="103" name="Google Shape;103;p16"/>
          <p:cNvSpPr/>
          <p:nvPr/>
        </p:nvSpPr>
        <p:spPr>
          <a:xfrm>
            <a:off x="3652202" y="2168393"/>
            <a:ext cx="227700" cy="246600"/>
          </a:xfrm>
          <a:prstGeom prst="diamond">
            <a:avLst/>
          </a:prstGeom>
          <a:solidFill>
            <a:srgbClr val="FF5737"/>
          </a:solidFill>
          <a:ln cap="flat" cmpd="sng" w="9525">
            <a:solidFill>
              <a:srgbClr val="182A4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solidFill>
                <a:srgbClr val="BBFF38"/>
              </a:solidFill>
              <a:highlight>
                <a:srgbClr val="BBFF38"/>
              </a:highlight>
            </a:endParaRPr>
          </a:p>
        </p:txBody>
      </p:sp>
      <p:sp>
        <p:nvSpPr>
          <p:cNvPr id="104" name="Google Shape;104;p16"/>
          <p:cNvSpPr/>
          <p:nvPr/>
        </p:nvSpPr>
        <p:spPr>
          <a:xfrm>
            <a:off x="3720409" y="2229854"/>
            <a:ext cx="217200" cy="235800"/>
          </a:xfrm>
          <a:prstGeom prst="diamond">
            <a:avLst/>
          </a:prstGeom>
          <a:solidFill>
            <a:srgbClr val="182A4D"/>
          </a:solidFill>
          <a:ln cap="flat" cmpd="sng" w="9525">
            <a:solidFill>
              <a:srgbClr val="FF573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solidFill>
                <a:srgbClr val="BBFF38"/>
              </a:solidFill>
              <a:highlight>
                <a:srgbClr val="BBFF38"/>
              </a:highlight>
            </a:endParaRPr>
          </a:p>
        </p:txBody>
      </p:sp>
      <p:sp>
        <p:nvSpPr>
          <p:cNvPr id="105" name="Google Shape;105;p16"/>
          <p:cNvSpPr txBox="1"/>
          <p:nvPr/>
        </p:nvSpPr>
        <p:spPr>
          <a:xfrm>
            <a:off x="1227775" y="1954388"/>
            <a:ext cx="1764000" cy="57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100">
                <a:solidFill>
                  <a:srgbClr val="BBFF38"/>
                </a:solidFill>
                <a:highlight>
                  <a:srgbClr val="FF5737"/>
                </a:highlight>
                <a:latin typeface="Lexend Black"/>
                <a:ea typeface="Lexend Black"/>
                <a:cs typeface="Lexend Black"/>
                <a:sym typeface="Lexend Black"/>
              </a:rPr>
              <a:t>Gen Z</a:t>
            </a:r>
            <a:endParaRPr sz="3100">
              <a:solidFill>
                <a:srgbClr val="BBFF38"/>
              </a:solidFill>
              <a:highlight>
                <a:srgbClr val="FF5737"/>
              </a:highlight>
              <a:latin typeface="Lexend Black"/>
              <a:ea typeface="Lexend Black"/>
              <a:cs typeface="Lexend Black"/>
              <a:sym typeface="Lexend Black"/>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05"/>
                                        </p:tgtEl>
                                        <p:attrNameLst>
                                          <p:attrName>style.visibility</p:attrName>
                                        </p:attrNameLst>
                                      </p:cBhvr>
                                      <p:to>
                                        <p:strVal val="visible"/>
                                      </p:to>
                                    </p:set>
                                    <p:anim calcmode="lin" valueType="num">
                                      <p:cBhvr additive="base">
                                        <p:cTn dur="600"/>
                                        <p:tgtEl>
                                          <p:spTgt spid="105"/>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4">
            <a:alphaModFix/>
          </a:blip>
          <a:stretch>
            <a:fillRect/>
          </a:stretch>
        </a:blipFill>
      </p:bgPr>
    </p:bg>
    <p:spTree>
      <p:nvGrpSpPr>
        <p:cNvPr id="109" name="Shape 109"/>
        <p:cNvGrpSpPr/>
        <p:nvPr/>
      </p:nvGrpSpPr>
      <p:grpSpPr>
        <a:xfrm>
          <a:off x="0" y="0"/>
          <a:ext cx="0" cy="0"/>
          <a:chOff x="0" y="0"/>
          <a:chExt cx="0" cy="0"/>
        </a:xfrm>
      </p:grpSpPr>
      <p:sp>
        <p:nvSpPr>
          <p:cNvPr id="110" name="Google Shape;110;p17"/>
          <p:cNvSpPr txBox="1"/>
          <p:nvPr/>
        </p:nvSpPr>
        <p:spPr>
          <a:xfrm>
            <a:off x="319300" y="313600"/>
            <a:ext cx="5537400" cy="40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GB" sz="1200">
                <a:solidFill>
                  <a:schemeClr val="lt1"/>
                </a:solidFill>
              </a:rPr>
              <a:t>Sophia Lee</a:t>
            </a:r>
            <a:endParaRPr b="1" sz="1200">
              <a:solidFill>
                <a:schemeClr val="lt1"/>
              </a:solidFill>
            </a:endParaRPr>
          </a:p>
          <a:p>
            <a:pPr indent="0" lvl="0" marL="0" rtl="0" algn="l">
              <a:lnSpc>
                <a:spcPct val="100000"/>
              </a:lnSpc>
              <a:spcBef>
                <a:spcPts val="0"/>
              </a:spcBef>
              <a:spcAft>
                <a:spcPts val="0"/>
              </a:spcAft>
              <a:buNone/>
            </a:pPr>
            <a:r>
              <a:rPr b="1" lang="en-GB" sz="1200">
                <a:solidFill>
                  <a:schemeClr val="lt1"/>
                </a:solidFill>
              </a:rPr>
              <a:t>19 Los Angeles, CA</a:t>
            </a:r>
            <a:endParaRPr b="1" sz="1200">
              <a:solidFill>
                <a:schemeClr val="lt1"/>
              </a:solidFill>
            </a:endParaRPr>
          </a:p>
          <a:p>
            <a:pPr indent="0" lvl="0" marL="0" rtl="0" algn="l">
              <a:lnSpc>
                <a:spcPct val="115000"/>
              </a:lnSpc>
              <a:spcBef>
                <a:spcPts val="1200"/>
              </a:spcBef>
              <a:spcAft>
                <a:spcPts val="0"/>
              </a:spcAft>
              <a:buNone/>
            </a:pPr>
            <a:r>
              <a:rPr b="1" lang="en-GB" sz="1200">
                <a:solidFill>
                  <a:schemeClr val="lt1"/>
                </a:solidFill>
              </a:rPr>
              <a:t>OCCUPATION:</a:t>
            </a:r>
            <a:r>
              <a:rPr lang="en-GB" sz="1200">
                <a:solidFill>
                  <a:schemeClr val="lt1"/>
                </a:solidFill>
              </a:rPr>
              <a:t> Part-Time Barista / Photography Student</a:t>
            </a:r>
            <a:br>
              <a:rPr lang="en-GB" sz="1200">
                <a:solidFill>
                  <a:schemeClr val="lt1"/>
                </a:solidFill>
              </a:rPr>
            </a:br>
            <a:r>
              <a:rPr b="1" lang="en-GB" sz="1200">
                <a:solidFill>
                  <a:schemeClr val="lt1"/>
                </a:solidFill>
              </a:rPr>
              <a:t>SALARY: </a:t>
            </a:r>
            <a:r>
              <a:rPr lang="en-GB" sz="1200">
                <a:solidFill>
                  <a:schemeClr val="lt1"/>
                </a:solidFill>
              </a:rPr>
              <a:t>$15K</a:t>
            </a:r>
            <a:br>
              <a:rPr lang="en-GB" sz="1200">
                <a:solidFill>
                  <a:schemeClr val="lt1"/>
                </a:solidFill>
              </a:rPr>
            </a:br>
            <a:r>
              <a:rPr b="1" lang="en-GB" sz="1200">
                <a:solidFill>
                  <a:schemeClr val="lt1"/>
                </a:solidFill>
              </a:rPr>
              <a:t>LEVEL OF EDUCATION: </a:t>
            </a:r>
            <a:r>
              <a:rPr lang="en-GB" sz="1200">
                <a:solidFill>
                  <a:schemeClr val="lt1"/>
                </a:solidFill>
              </a:rPr>
              <a:t> Associate Degree in Progress (Photography)</a:t>
            </a:r>
            <a:br>
              <a:rPr lang="en-GB" sz="1200">
                <a:solidFill>
                  <a:schemeClr val="lt1"/>
                </a:solidFill>
              </a:rPr>
            </a:br>
            <a:r>
              <a:rPr b="1" lang="en-GB" sz="1200">
                <a:solidFill>
                  <a:schemeClr val="lt1"/>
                </a:solidFill>
              </a:rPr>
              <a:t>STATUS</a:t>
            </a:r>
            <a:r>
              <a:rPr lang="en-GB" sz="1200">
                <a:solidFill>
                  <a:schemeClr val="lt1"/>
                </a:solidFill>
              </a:rPr>
              <a:t> In a Relationship</a:t>
            </a:r>
            <a:br>
              <a:rPr lang="en-GB" sz="1200">
                <a:solidFill>
                  <a:schemeClr val="lt1"/>
                </a:solidFill>
              </a:rPr>
            </a:br>
            <a:r>
              <a:rPr b="1" lang="en-GB" sz="1200">
                <a:solidFill>
                  <a:schemeClr val="lt1"/>
                </a:solidFill>
              </a:rPr>
              <a:t>SEXUAL ORIENTATION:</a:t>
            </a:r>
            <a:r>
              <a:rPr lang="en-GB" sz="1200">
                <a:solidFill>
                  <a:schemeClr val="lt1"/>
                </a:solidFill>
              </a:rPr>
              <a:t> Straight</a:t>
            </a:r>
            <a:br>
              <a:rPr lang="en-GB" sz="1200">
                <a:solidFill>
                  <a:schemeClr val="lt1"/>
                </a:solidFill>
              </a:rPr>
            </a:br>
            <a:r>
              <a:rPr b="1" lang="en-GB" sz="1200">
                <a:solidFill>
                  <a:schemeClr val="lt1"/>
                </a:solidFill>
              </a:rPr>
              <a:t>RELIGION: </a:t>
            </a:r>
            <a:r>
              <a:rPr lang="en-GB" sz="1200">
                <a:solidFill>
                  <a:schemeClr val="lt1"/>
                </a:solidFill>
              </a:rPr>
              <a:t> Spiritual (Meditation &amp; Wellness)</a:t>
            </a:r>
            <a:br>
              <a:rPr lang="en-GB" sz="1200">
                <a:solidFill>
                  <a:schemeClr val="lt1"/>
                </a:solidFill>
              </a:rPr>
            </a:br>
            <a:r>
              <a:rPr b="1" lang="en-GB" sz="1200">
                <a:solidFill>
                  <a:schemeClr val="lt1"/>
                </a:solidFill>
              </a:rPr>
              <a:t>ETHNICITY: </a:t>
            </a:r>
            <a:r>
              <a:rPr lang="en-GB" sz="1200">
                <a:solidFill>
                  <a:schemeClr val="lt1"/>
                </a:solidFill>
              </a:rPr>
              <a:t>American</a:t>
            </a:r>
            <a:endParaRPr sz="1200">
              <a:solidFill>
                <a:schemeClr val="lt1"/>
              </a:solidFill>
            </a:endParaRPr>
          </a:p>
          <a:p>
            <a:pPr indent="0" lvl="0" marL="0" rtl="0" algn="l">
              <a:lnSpc>
                <a:spcPct val="115000"/>
              </a:lnSpc>
              <a:spcBef>
                <a:spcPts val="1200"/>
              </a:spcBef>
              <a:spcAft>
                <a:spcPts val="0"/>
              </a:spcAft>
              <a:buNone/>
            </a:pPr>
            <a:r>
              <a:rPr lang="en-GB" sz="1200">
                <a:solidFill>
                  <a:schemeClr val="lt1"/>
                </a:solidFill>
              </a:rPr>
              <a:t>Needs clear, straightforward information about what personal data is and how companies profit from it.  </a:t>
            </a:r>
            <a:endParaRPr sz="1200">
              <a:solidFill>
                <a:schemeClr val="lt1"/>
              </a:solidFill>
            </a:endParaRPr>
          </a:p>
          <a:p>
            <a:pPr indent="0" lvl="0" marL="0" rtl="0" algn="l">
              <a:lnSpc>
                <a:spcPct val="115000"/>
              </a:lnSpc>
              <a:spcBef>
                <a:spcPts val="0"/>
              </a:spcBef>
              <a:spcAft>
                <a:spcPts val="0"/>
              </a:spcAft>
              <a:buNone/>
            </a:pPr>
            <a:r>
              <a:t/>
            </a:r>
            <a:endParaRPr sz="1200">
              <a:solidFill>
                <a:schemeClr val="lt1"/>
              </a:solidFill>
            </a:endParaRPr>
          </a:p>
          <a:p>
            <a:pPr indent="0" lvl="0" marL="0" rtl="0" algn="l">
              <a:lnSpc>
                <a:spcPct val="115000"/>
              </a:lnSpc>
              <a:spcBef>
                <a:spcPts val="0"/>
              </a:spcBef>
              <a:spcAft>
                <a:spcPts val="0"/>
              </a:spcAft>
              <a:buNone/>
            </a:pPr>
            <a:r>
              <a:rPr lang="en-GB" sz="1200">
                <a:solidFill>
                  <a:schemeClr val="lt1"/>
                </a:solidFill>
              </a:rPr>
              <a:t>Wants to feel empowered to make safer choices online without it feeling complicated or time-consuming.  </a:t>
            </a:r>
            <a:endParaRPr sz="1200">
              <a:solidFill>
                <a:schemeClr val="lt1"/>
              </a:solidFill>
            </a:endParaRPr>
          </a:p>
          <a:p>
            <a:pPr indent="0" lvl="0" marL="0" rtl="0" algn="l">
              <a:lnSpc>
                <a:spcPct val="115000"/>
              </a:lnSpc>
              <a:spcBef>
                <a:spcPts val="0"/>
              </a:spcBef>
              <a:spcAft>
                <a:spcPts val="0"/>
              </a:spcAft>
              <a:buNone/>
            </a:pPr>
            <a:r>
              <a:t/>
            </a:r>
            <a:endParaRPr sz="1200">
              <a:solidFill>
                <a:schemeClr val="lt1"/>
              </a:solidFill>
            </a:endParaRPr>
          </a:p>
          <a:p>
            <a:pPr indent="0" lvl="0" marL="0" rtl="0" algn="l">
              <a:lnSpc>
                <a:spcPct val="115000"/>
              </a:lnSpc>
              <a:spcBef>
                <a:spcPts val="0"/>
              </a:spcBef>
              <a:spcAft>
                <a:spcPts val="0"/>
              </a:spcAft>
              <a:buNone/>
            </a:pPr>
            <a:r>
              <a:rPr lang="en-GB" sz="1200">
                <a:solidFill>
                  <a:schemeClr val="lt1"/>
                </a:solidFill>
              </a:rPr>
              <a:t>Seeks a better understanding of how to protect himself online without needing technical knowledge or major lifestyle changes.  </a:t>
            </a:r>
            <a:endParaRPr sz="1200">
              <a:solidFill>
                <a:schemeClr val="lt1"/>
              </a:solidFill>
            </a:endParaRPr>
          </a:p>
          <a:p>
            <a:pPr indent="0" lvl="0" marL="0" rtl="0" algn="l">
              <a:lnSpc>
                <a:spcPct val="115000"/>
              </a:lnSpc>
              <a:spcBef>
                <a:spcPts val="0"/>
              </a:spcBef>
              <a:spcAft>
                <a:spcPts val="0"/>
              </a:spcAft>
              <a:buNone/>
            </a:pPr>
            <a:r>
              <a:t/>
            </a:r>
            <a:endParaRPr sz="1200">
              <a:solidFill>
                <a:schemeClr val="lt1"/>
              </a:solidFill>
            </a:endParaRPr>
          </a:p>
          <a:p>
            <a:pPr indent="0" lvl="0" marL="0" rtl="0" algn="l">
              <a:lnSpc>
                <a:spcPct val="115000"/>
              </a:lnSpc>
              <a:spcBef>
                <a:spcPts val="0"/>
              </a:spcBef>
              <a:spcAft>
                <a:spcPts val="0"/>
              </a:spcAft>
              <a:buNone/>
            </a:pPr>
            <a:r>
              <a:rPr lang="en-GB" sz="1200">
                <a:solidFill>
                  <a:schemeClr val="lt1"/>
                </a:solidFill>
              </a:rPr>
              <a:t>Interested in how he can learn to control his personal data and help others</a:t>
            </a:r>
            <a:endParaRPr b="1" sz="1300">
              <a:solidFill>
                <a:schemeClr val="lt1"/>
              </a:solidFill>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lt1"/>
              </a:solidFill>
            </a:endParaRPr>
          </a:p>
          <a:p>
            <a:pPr indent="0" lvl="0" marL="0" rtl="0" algn="l">
              <a:spcBef>
                <a:spcPts val="0"/>
              </a:spcBef>
              <a:spcAft>
                <a:spcPts val="0"/>
              </a:spcAft>
              <a:buNone/>
            </a:pPr>
            <a:r>
              <a:t/>
            </a:r>
            <a:endParaRPr sz="1800">
              <a:solidFill>
                <a:schemeClr val="dk2"/>
              </a:solidFill>
            </a:endParaRPr>
          </a:p>
        </p:txBody>
      </p:sp>
      <p:pic>
        <p:nvPicPr>
          <p:cNvPr id="111" name="Google Shape;111;p17"/>
          <p:cNvPicPr preferRelativeResize="0"/>
          <p:nvPr/>
        </p:nvPicPr>
        <p:blipFill>
          <a:blip r:embed="rId5">
            <a:alphaModFix/>
          </a:blip>
          <a:stretch>
            <a:fillRect/>
          </a:stretch>
        </p:blipFill>
        <p:spPr>
          <a:xfrm>
            <a:off x="5770475" y="218928"/>
            <a:ext cx="3136350" cy="470563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4">
            <a:alphaModFix/>
          </a:blip>
          <a:stretch>
            <a:fillRect/>
          </a:stretch>
        </a:blipFill>
      </p:bgPr>
    </p:bg>
    <p:spTree>
      <p:nvGrpSpPr>
        <p:cNvPr id="115" name="Shape 115"/>
        <p:cNvGrpSpPr/>
        <p:nvPr/>
      </p:nvGrpSpPr>
      <p:grpSpPr>
        <a:xfrm>
          <a:off x="0" y="0"/>
          <a:ext cx="0" cy="0"/>
          <a:chOff x="0" y="0"/>
          <a:chExt cx="0" cy="0"/>
        </a:xfrm>
      </p:grpSpPr>
      <p:sp>
        <p:nvSpPr>
          <p:cNvPr id="116" name="Google Shape;116;p18"/>
          <p:cNvSpPr txBox="1"/>
          <p:nvPr/>
        </p:nvSpPr>
        <p:spPr>
          <a:xfrm>
            <a:off x="386850" y="371975"/>
            <a:ext cx="4904400" cy="4171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GB" sz="1200">
                <a:solidFill>
                  <a:schemeClr val="lt1"/>
                </a:solidFill>
              </a:rPr>
              <a:t>Alex Martinez</a:t>
            </a:r>
            <a:endParaRPr b="1" sz="1200">
              <a:solidFill>
                <a:schemeClr val="lt1"/>
              </a:solidFill>
            </a:endParaRPr>
          </a:p>
          <a:p>
            <a:pPr indent="0" lvl="0" marL="0" rtl="0" algn="l">
              <a:lnSpc>
                <a:spcPct val="115000"/>
              </a:lnSpc>
              <a:spcBef>
                <a:spcPts val="0"/>
              </a:spcBef>
              <a:spcAft>
                <a:spcPts val="0"/>
              </a:spcAft>
              <a:buNone/>
            </a:pPr>
            <a:r>
              <a:rPr b="1" lang="en-GB" sz="1200">
                <a:solidFill>
                  <a:schemeClr val="lt1"/>
                </a:solidFill>
              </a:rPr>
              <a:t>24 Chicago, IL</a:t>
            </a:r>
            <a:endParaRPr b="1" sz="1200">
              <a:solidFill>
                <a:schemeClr val="lt1"/>
              </a:solidFill>
            </a:endParaRPr>
          </a:p>
          <a:p>
            <a:pPr indent="0" lvl="0" marL="0" rtl="0" algn="l">
              <a:lnSpc>
                <a:spcPct val="115000"/>
              </a:lnSpc>
              <a:spcBef>
                <a:spcPts val="0"/>
              </a:spcBef>
              <a:spcAft>
                <a:spcPts val="0"/>
              </a:spcAft>
              <a:buNone/>
            </a:pPr>
            <a:r>
              <a:t/>
            </a:r>
            <a:endParaRPr sz="1200">
              <a:solidFill>
                <a:schemeClr val="lt1"/>
              </a:solidFill>
            </a:endParaRPr>
          </a:p>
          <a:p>
            <a:pPr indent="0" lvl="0" marL="0" rtl="0" algn="l">
              <a:lnSpc>
                <a:spcPct val="115000"/>
              </a:lnSpc>
              <a:spcBef>
                <a:spcPts val="0"/>
              </a:spcBef>
              <a:spcAft>
                <a:spcPts val="0"/>
              </a:spcAft>
              <a:buNone/>
            </a:pPr>
            <a:r>
              <a:rPr b="1" lang="en-GB" sz="1200">
                <a:solidFill>
                  <a:schemeClr val="lt1"/>
                </a:solidFill>
              </a:rPr>
              <a:t>OCCUPATION:</a:t>
            </a:r>
            <a:r>
              <a:rPr lang="en-GB" sz="1200">
                <a:solidFill>
                  <a:schemeClr val="lt1"/>
                </a:solidFill>
              </a:rPr>
              <a:t> </a:t>
            </a:r>
            <a:r>
              <a:rPr lang="en-GB" sz="1200">
                <a:solidFill>
                  <a:schemeClr val="lt1"/>
                </a:solidFill>
              </a:rPr>
              <a:t>Mechanic / Warehouse Worker</a:t>
            </a:r>
            <a:endParaRPr sz="1200">
              <a:solidFill>
                <a:schemeClr val="lt1"/>
              </a:solidFill>
            </a:endParaRPr>
          </a:p>
          <a:p>
            <a:pPr indent="0" lvl="0" marL="0" rtl="0" algn="l">
              <a:lnSpc>
                <a:spcPct val="115000"/>
              </a:lnSpc>
              <a:spcBef>
                <a:spcPts val="0"/>
              </a:spcBef>
              <a:spcAft>
                <a:spcPts val="0"/>
              </a:spcAft>
              <a:buNone/>
            </a:pPr>
            <a:r>
              <a:rPr b="1" lang="en-GB" sz="1200">
                <a:solidFill>
                  <a:schemeClr val="lt1"/>
                </a:solidFill>
              </a:rPr>
              <a:t>SALARY:</a:t>
            </a:r>
            <a:r>
              <a:rPr lang="en-GB" sz="1200">
                <a:solidFill>
                  <a:schemeClr val="lt1"/>
                </a:solidFill>
              </a:rPr>
              <a:t> $30K</a:t>
            </a:r>
            <a:endParaRPr sz="1200">
              <a:solidFill>
                <a:schemeClr val="lt1"/>
              </a:solidFill>
            </a:endParaRPr>
          </a:p>
          <a:p>
            <a:pPr indent="0" lvl="0" marL="0" rtl="0" algn="l">
              <a:lnSpc>
                <a:spcPct val="115000"/>
              </a:lnSpc>
              <a:spcBef>
                <a:spcPts val="0"/>
              </a:spcBef>
              <a:spcAft>
                <a:spcPts val="0"/>
              </a:spcAft>
              <a:buNone/>
            </a:pPr>
            <a:r>
              <a:rPr b="1" lang="en-GB" sz="1200">
                <a:solidFill>
                  <a:schemeClr val="lt1"/>
                </a:solidFill>
              </a:rPr>
              <a:t>LEVEL OF EDUCATION:</a:t>
            </a:r>
            <a:r>
              <a:rPr lang="en-GB" sz="1200">
                <a:solidFill>
                  <a:schemeClr val="lt1"/>
                </a:solidFill>
              </a:rPr>
              <a:t> High School Diploma</a:t>
            </a:r>
            <a:endParaRPr sz="1200">
              <a:solidFill>
                <a:schemeClr val="lt1"/>
              </a:solidFill>
            </a:endParaRPr>
          </a:p>
          <a:p>
            <a:pPr indent="0" lvl="0" marL="0" rtl="0" algn="l">
              <a:lnSpc>
                <a:spcPct val="115000"/>
              </a:lnSpc>
              <a:spcBef>
                <a:spcPts val="0"/>
              </a:spcBef>
              <a:spcAft>
                <a:spcPts val="0"/>
              </a:spcAft>
              <a:buNone/>
            </a:pPr>
            <a:r>
              <a:rPr b="1" lang="en-GB" sz="1200">
                <a:solidFill>
                  <a:schemeClr val="lt1"/>
                </a:solidFill>
              </a:rPr>
              <a:t>STATUS:</a:t>
            </a:r>
            <a:r>
              <a:rPr lang="en-GB" sz="1200">
                <a:solidFill>
                  <a:schemeClr val="lt1"/>
                </a:solidFill>
              </a:rPr>
              <a:t> Single</a:t>
            </a:r>
            <a:endParaRPr sz="1200">
              <a:solidFill>
                <a:schemeClr val="lt1"/>
              </a:solidFill>
            </a:endParaRPr>
          </a:p>
          <a:p>
            <a:pPr indent="0" lvl="0" marL="0" rtl="0" algn="l">
              <a:lnSpc>
                <a:spcPct val="115000"/>
              </a:lnSpc>
              <a:spcBef>
                <a:spcPts val="0"/>
              </a:spcBef>
              <a:spcAft>
                <a:spcPts val="0"/>
              </a:spcAft>
              <a:buNone/>
            </a:pPr>
            <a:r>
              <a:rPr b="1" lang="en-GB" sz="1200">
                <a:solidFill>
                  <a:schemeClr val="lt1"/>
                </a:solidFill>
              </a:rPr>
              <a:t>SEXUAL ORIENTATION:</a:t>
            </a:r>
            <a:r>
              <a:rPr lang="en-GB" sz="1200">
                <a:solidFill>
                  <a:schemeClr val="lt1"/>
                </a:solidFill>
              </a:rPr>
              <a:t> Straight</a:t>
            </a:r>
            <a:endParaRPr sz="1200">
              <a:solidFill>
                <a:schemeClr val="lt1"/>
              </a:solidFill>
            </a:endParaRPr>
          </a:p>
          <a:p>
            <a:pPr indent="0" lvl="0" marL="0" rtl="0" algn="l">
              <a:lnSpc>
                <a:spcPct val="115000"/>
              </a:lnSpc>
              <a:spcBef>
                <a:spcPts val="0"/>
              </a:spcBef>
              <a:spcAft>
                <a:spcPts val="0"/>
              </a:spcAft>
              <a:buNone/>
            </a:pPr>
            <a:r>
              <a:rPr b="1" lang="en-GB" sz="1200">
                <a:solidFill>
                  <a:schemeClr val="lt1"/>
                </a:solidFill>
              </a:rPr>
              <a:t>RELIGION:</a:t>
            </a:r>
            <a:r>
              <a:rPr lang="en-GB" sz="1200">
                <a:solidFill>
                  <a:schemeClr val="lt1"/>
                </a:solidFill>
              </a:rPr>
              <a:t> Christian</a:t>
            </a:r>
            <a:endParaRPr sz="1200">
              <a:solidFill>
                <a:schemeClr val="lt1"/>
              </a:solidFill>
            </a:endParaRPr>
          </a:p>
          <a:p>
            <a:pPr indent="0" lvl="0" marL="0" rtl="0" algn="l">
              <a:lnSpc>
                <a:spcPct val="115000"/>
              </a:lnSpc>
              <a:spcBef>
                <a:spcPts val="0"/>
              </a:spcBef>
              <a:spcAft>
                <a:spcPts val="0"/>
              </a:spcAft>
              <a:buNone/>
            </a:pPr>
            <a:r>
              <a:rPr b="1" lang="en-GB" sz="1200">
                <a:solidFill>
                  <a:schemeClr val="lt1"/>
                </a:solidFill>
              </a:rPr>
              <a:t>ETHNICITY:</a:t>
            </a:r>
            <a:r>
              <a:rPr lang="en-GB" sz="1200">
                <a:solidFill>
                  <a:schemeClr val="lt1"/>
                </a:solidFill>
              </a:rPr>
              <a:t> Hispanic-American </a:t>
            </a:r>
            <a:endParaRPr sz="1200">
              <a:solidFill>
                <a:schemeClr val="lt1"/>
              </a:solidFill>
            </a:endParaRPr>
          </a:p>
          <a:p>
            <a:pPr indent="0" lvl="0" marL="0" rtl="0" algn="l">
              <a:lnSpc>
                <a:spcPct val="115000"/>
              </a:lnSpc>
              <a:spcBef>
                <a:spcPts val="1200"/>
              </a:spcBef>
              <a:spcAft>
                <a:spcPts val="0"/>
              </a:spcAft>
              <a:buNone/>
            </a:pPr>
            <a:r>
              <a:rPr lang="en-GB" sz="1200">
                <a:solidFill>
                  <a:schemeClr val="lt1"/>
                </a:solidFill>
              </a:rPr>
              <a:t>Wants to understand how companies are using her personal data.</a:t>
            </a:r>
            <a:endParaRPr sz="1200">
              <a:solidFill>
                <a:schemeClr val="lt1"/>
              </a:solidFill>
            </a:endParaRPr>
          </a:p>
          <a:p>
            <a:pPr indent="0" lvl="0" marL="0" rtl="0" algn="l">
              <a:lnSpc>
                <a:spcPct val="115000"/>
              </a:lnSpc>
              <a:spcBef>
                <a:spcPts val="1200"/>
              </a:spcBef>
              <a:spcAft>
                <a:spcPts val="0"/>
              </a:spcAft>
              <a:buNone/>
            </a:pPr>
            <a:r>
              <a:rPr lang="en-GB" sz="1200">
                <a:solidFill>
                  <a:schemeClr val="lt1"/>
                </a:solidFill>
              </a:rPr>
              <a:t>Desires to protect her data and avoid feeling exploited by big tech.</a:t>
            </a:r>
            <a:endParaRPr sz="1200">
              <a:solidFill>
                <a:schemeClr val="lt1"/>
              </a:solidFill>
            </a:endParaRPr>
          </a:p>
          <a:p>
            <a:pPr indent="0" lvl="0" marL="0" rtl="0" algn="l">
              <a:lnSpc>
                <a:spcPct val="115000"/>
              </a:lnSpc>
              <a:spcBef>
                <a:spcPts val="1200"/>
              </a:spcBef>
              <a:spcAft>
                <a:spcPts val="0"/>
              </a:spcAft>
              <a:buNone/>
            </a:pPr>
            <a:r>
              <a:rPr lang="en-GB" sz="1200">
                <a:solidFill>
                  <a:schemeClr val="lt1"/>
                </a:solidFill>
              </a:rPr>
              <a:t>Seeks simple ways to secure her online presence without drastic changes to her social media habits.</a:t>
            </a:r>
            <a:endParaRPr sz="1200">
              <a:solidFill>
                <a:schemeClr val="lt1"/>
              </a:solidFill>
            </a:endParaRPr>
          </a:p>
          <a:p>
            <a:pPr indent="0" lvl="0" marL="0" rtl="0" algn="l">
              <a:lnSpc>
                <a:spcPct val="115000"/>
              </a:lnSpc>
              <a:spcBef>
                <a:spcPts val="1200"/>
              </a:spcBef>
              <a:spcAft>
                <a:spcPts val="1200"/>
              </a:spcAft>
              <a:buNone/>
            </a:pPr>
            <a:r>
              <a:rPr lang="en-GB" sz="1200">
                <a:solidFill>
                  <a:schemeClr val="lt1"/>
                </a:solidFill>
              </a:rPr>
              <a:t>Wants to educate herself and her peers about privacy rights, but in a casual, approachable way.</a:t>
            </a:r>
            <a:endParaRPr sz="1200">
              <a:solidFill>
                <a:schemeClr val="lt1"/>
              </a:solidFill>
            </a:endParaRPr>
          </a:p>
        </p:txBody>
      </p:sp>
      <p:pic>
        <p:nvPicPr>
          <p:cNvPr id="117" name="Google Shape;117;p18"/>
          <p:cNvPicPr preferRelativeResize="0"/>
          <p:nvPr/>
        </p:nvPicPr>
        <p:blipFill>
          <a:blip r:embed="rId5">
            <a:alphaModFix/>
          </a:blip>
          <a:stretch>
            <a:fillRect/>
          </a:stretch>
        </p:blipFill>
        <p:spPr>
          <a:xfrm>
            <a:off x="5735700" y="223188"/>
            <a:ext cx="3130651" cy="469712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82A4D"/>
        </a:solidFill>
      </p:bgPr>
    </p:bg>
    <p:spTree>
      <p:nvGrpSpPr>
        <p:cNvPr id="121" name="Shape 121"/>
        <p:cNvGrpSpPr/>
        <p:nvPr/>
      </p:nvGrpSpPr>
      <p:grpSpPr>
        <a:xfrm>
          <a:off x="0" y="0"/>
          <a:ext cx="0" cy="0"/>
          <a:chOff x="0" y="0"/>
          <a:chExt cx="0" cy="0"/>
        </a:xfrm>
      </p:grpSpPr>
      <p:sp>
        <p:nvSpPr>
          <p:cNvPr id="122" name="Google Shape;122;p19"/>
          <p:cNvSpPr txBox="1"/>
          <p:nvPr>
            <p:ph idx="1" type="body"/>
          </p:nvPr>
        </p:nvSpPr>
        <p:spPr>
          <a:xfrm>
            <a:off x="1227750" y="1283900"/>
            <a:ext cx="6688500" cy="2801400"/>
          </a:xfrm>
          <a:prstGeom prst="rect">
            <a:avLst/>
          </a:prstGeom>
        </p:spPr>
        <p:txBody>
          <a:bodyPr anchorCtr="0" anchor="t" bIns="91425" lIns="91425" spcFirstLastPara="1" rIns="91425" wrap="square" tIns="91425">
            <a:spAutoFit/>
          </a:bodyPr>
          <a:lstStyle/>
          <a:p>
            <a:pPr indent="-336550" lvl="0" marL="457200" rtl="0" algn="l">
              <a:lnSpc>
                <a:spcPct val="150000"/>
              </a:lnSpc>
              <a:spcBef>
                <a:spcPts val="0"/>
              </a:spcBef>
              <a:spcAft>
                <a:spcPts val="0"/>
              </a:spcAft>
              <a:buClr>
                <a:schemeClr val="lt1"/>
              </a:buClr>
              <a:buSzPts val="1700"/>
              <a:buFont typeface="Marcellus"/>
              <a:buChar char="❏"/>
            </a:pPr>
            <a:r>
              <a:rPr lang="en-GB" sz="1700">
                <a:solidFill>
                  <a:schemeClr val="lt1"/>
                </a:solidFill>
                <a:latin typeface="Marcellus"/>
                <a:ea typeface="Marcellus"/>
                <a:cs typeface="Marcellus"/>
                <a:sym typeface="Marcellus"/>
              </a:rPr>
              <a:t>Visit our microsite</a:t>
            </a:r>
            <a:endParaRPr sz="1700">
              <a:solidFill>
                <a:schemeClr val="lt1"/>
              </a:solidFill>
              <a:latin typeface="Marcellus"/>
              <a:ea typeface="Marcellus"/>
              <a:cs typeface="Marcellus"/>
              <a:sym typeface="Marcellus"/>
            </a:endParaRPr>
          </a:p>
          <a:p>
            <a:pPr indent="-336550" lvl="0" marL="457200" rtl="0" algn="l">
              <a:lnSpc>
                <a:spcPct val="150000"/>
              </a:lnSpc>
              <a:spcBef>
                <a:spcPts val="0"/>
              </a:spcBef>
              <a:spcAft>
                <a:spcPts val="0"/>
              </a:spcAft>
              <a:buClr>
                <a:schemeClr val="lt1"/>
              </a:buClr>
              <a:buSzPts val="1700"/>
              <a:buFont typeface="Marcellus"/>
              <a:buChar char="❏"/>
            </a:pPr>
            <a:r>
              <a:rPr lang="en-GB" sz="1700">
                <a:solidFill>
                  <a:schemeClr val="lt1"/>
                </a:solidFill>
                <a:latin typeface="Marcellus"/>
                <a:ea typeface="Marcellus"/>
                <a:cs typeface="Marcellus"/>
                <a:sym typeface="Marcellus"/>
              </a:rPr>
              <a:t>Participate in street interviews</a:t>
            </a:r>
            <a:endParaRPr sz="1700">
              <a:solidFill>
                <a:schemeClr val="lt1"/>
              </a:solidFill>
              <a:latin typeface="Marcellus"/>
              <a:ea typeface="Marcellus"/>
              <a:cs typeface="Marcellus"/>
              <a:sym typeface="Marcellus"/>
            </a:endParaRPr>
          </a:p>
          <a:p>
            <a:pPr indent="-336550" lvl="0" marL="457200" rtl="0" algn="l">
              <a:lnSpc>
                <a:spcPct val="150000"/>
              </a:lnSpc>
              <a:spcBef>
                <a:spcPts val="0"/>
              </a:spcBef>
              <a:spcAft>
                <a:spcPts val="0"/>
              </a:spcAft>
              <a:buClr>
                <a:schemeClr val="lt1"/>
              </a:buClr>
              <a:buSzPts val="1700"/>
              <a:buFont typeface="Marcellus"/>
              <a:buChar char="❏"/>
            </a:pPr>
            <a:r>
              <a:rPr lang="en-GB" sz="1700">
                <a:solidFill>
                  <a:schemeClr val="lt1"/>
                </a:solidFill>
                <a:latin typeface="Marcellus"/>
                <a:ea typeface="Marcellus"/>
                <a:cs typeface="Marcellus"/>
                <a:sym typeface="Marcellus"/>
              </a:rPr>
              <a:t>Follow and engage with our Instagram page</a:t>
            </a:r>
            <a:endParaRPr sz="1700">
              <a:solidFill>
                <a:schemeClr val="lt1"/>
              </a:solidFill>
              <a:latin typeface="Marcellus"/>
              <a:ea typeface="Marcellus"/>
              <a:cs typeface="Marcellus"/>
              <a:sym typeface="Marcellus"/>
            </a:endParaRPr>
          </a:p>
          <a:p>
            <a:pPr indent="-336550" lvl="0" marL="457200" rtl="0" algn="l">
              <a:lnSpc>
                <a:spcPct val="150000"/>
              </a:lnSpc>
              <a:spcBef>
                <a:spcPts val="0"/>
              </a:spcBef>
              <a:spcAft>
                <a:spcPts val="0"/>
              </a:spcAft>
              <a:buClr>
                <a:schemeClr val="lt1"/>
              </a:buClr>
              <a:buSzPts val="1700"/>
              <a:buFont typeface="Marcellus"/>
              <a:buChar char="❏"/>
            </a:pPr>
            <a:r>
              <a:rPr lang="en-GB" sz="1700">
                <a:solidFill>
                  <a:schemeClr val="lt1"/>
                </a:solidFill>
                <a:latin typeface="Marcellus"/>
                <a:ea typeface="Marcellus"/>
                <a:cs typeface="Marcellus"/>
                <a:sym typeface="Marcellus"/>
              </a:rPr>
              <a:t>Spread the campaign using viral content 			</a:t>
            </a:r>
            <a:r>
              <a:rPr lang="en-GB" sz="1700">
                <a:solidFill>
                  <a:srgbClr val="BBFF38"/>
                </a:solidFill>
                <a:latin typeface="Marcellus"/>
                <a:ea typeface="Marcellus"/>
                <a:cs typeface="Marcellus"/>
                <a:sym typeface="Marcellus"/>
              </a:rPr>
              <a:t>(participating #hashtag Instagram post)</a:t>
            </a:r>
            <a:endParaRPr sz="1700">
              <a:solidFill>
                <a:srgbClr val="BBFF38"/>
              </a:solidFill>
              <a:latin typeface="Marcellus"/>
              <a:ea typeface="Marcellus"/>
              <a:cs typeface="Marcellus"/>
              <a:sym typeface="Marcellus"/>
            </a:endParaRPr>
          </a:p>
          <a:p>
            <a:pPr indent="-336550" lvl="0" marL="457200" rtl="0" algn="l">
              <a:lnSpc>
                <a:spcPct val="150000"/>
              </a:lnSpc>
              <a:spcBef>
                <a:spcPts val="0"/>
              </a:spcBef>
              <a:spcAft>
                <a:spcPts val="0"/>
              </a:spcAft>
              <a:buClr>
                <a:schemeClr val="lt1"/>
              </a:buClr>
              <a:buSzPts val="1700"/>
              <a:buFont typeface="Marcellus"/>
              <a:buChar char="❏"/>
            </a:pPr>
            <a:r>
              <a:rPr lang="en-GB" sz="1700">
                <a:solidFill>
                  <a:schemeClr val="lt1"/>
                </a:solidFill>
                <a:latin typeface="Marcellus"/>
                <a:ea typeface="Marcellus"/>
                <a:cs typeface="Marcellus"/>
                <a:sym typeface="Marcellus"/>
              </a:rPr>
              <a:t>Participated in the two actions we are planning:			</a:t>
            </a:r>
            <a:r>
              <a:rPr lang="en-GB" sz="1700">
                <a:solidFill>
                  <a:srgbClr val="BBFF38"/>
                </a:solidFill>
                <a:latin typeface="Marcellus"/>
                <a:ea typeface="Marcellus"/>
                <a:cs typeface="Marcellus"/>
                <a:sym typeface="Marcellus"/>
              </a:rPr>
              <a:t>Social Media Blackout + Email Flood to Big Tech Companies</a:t>
            </a:r>
            <a:endParaRPr sz="2200">
              <a:solidFill>
                <a:srgbClr val="BBFF38"/>
              </a:solidFill>
              <a:latin typeface="Marcellus"/>
              <a:ea typeface="Marcellus"/>
              <a:cs typeface="Marcellus"/>
              <a:sym typeface="Marcellus"/>
            </a:endParaRPr>
          </a:p>
        </p:txBody>
      </p:sp>
      <p:sp>
        <p:nvSpPr>
          <p:cNvPr id="123" name="Google Shape;123;p19"/>
          <p:cNvSpPr txBox="1"/>
          <p:nvPr>
            <p:ph type="title"/>
          </p:nvPr>
        </p:nvSpPr>
        <p:spPr>
          <a:xfrm>
            <a:off x="152400" y="152400"/>
            <a:ext cx="5001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rPr lang="en-GB" sz="2000">
                <a:solidFill>
                  <a:srgbClr val="BBFF38"/>
                </a:solidFill>
                <a:latin typeface="Archivo ExtraBold"/>
                <a:ea typeface="Archivo ExtraBold"/>
                <a:cs typeface="Archivo ExtraBold"/>
                <a:sym typeface="Archivo ExtraBold"/>
              </a:rPr>
              <a:t>Call To Action</a:t>
            </a:r>
            <a:endParaRPr sz="2000">
              <a:solidFill>
                <a:srgbClr val="BBFF38"/>
              </a:solidFill>
              <a:latin typeface="Archivo ExtraBold"/>
              <a:ea typeface="Archivo ExtraBold"/>
              <a:cs typeface="Archivo ExtraBold"/>
              <a:sym typeface="Archivo ExtraBold"/>
            </a:endParaRPr>
          </a:p>
        </p:txBody>
      </p:sp>
      <p:pic>
        <p:nvPicPr>
          <p:cNvPr id="124" name="Google Shape;124;p19"/>
          <p:cNvPicPr preferRelativeResize="0"/>
          <p:nvPr/>
        </p:nvPicPr>
        <p:blipFill>
          <a:blip r:embed="rId3">
            <a:alphaModFix/>
          </a:blip>
          <a:stretch>
            <a:fillRect/>
          </a:stretch>
        </p:blipFill>
        <p:spPr>
          <a:xfrm flipH="1">
            <a:off x="7506575" y="3506075"/>
            <a:ext cx="1637425" cy="16374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82A4D"/>
        </a:solidFill>
      </p:bgPr>
    </p:bg>
    <p:spTree>
      <p:nvGrpSpPr>
        <p:cNvPr id="128" name="Shape 128"/>
        <p:cNvGrpSpPr/>
        <p:nvPr/>
      </p:nvGrpSpPr>
      <p:grpSpPr>
        <a:xfrm>
          <a:off x="0" y="0"/>
          <a:ext cx="0" cy="0"/>
          <a:chOff x="0" y="0"/>
          <a:chExt cx="0" cy="0"/>
        </a:xfrm>
      </p:grpSpPr>
      <p:sp>
        <p:nvSpPr>
          <p:cNvPr id="129" name="Google Shape;129;p20"/>
          <p:cNvSpPr txBox="1"/>
          <p:nvPr>
            <p:ph type="title"/>
          </p:nvPr>
        </p:nvSpPr>
        <p:spPr>
          <a:xfrm>
            <a:off x="152400" y="152400"/>
            <a:ext cx="5001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rPr lang="en-GB" sz="2000">
                <a:solidFill>
                  <a:srgbClr val="BBFF38"/>
                </a:solidFill>
                <a:latin typeface="Archivo ExtraBold"/>
                <a:ea typeface="Archivo ExtraBold"/>
                <a:cs typeface="Archivo ExtraBold"/>
                <a:sym typeface="Archivo ExtraBold"/>
              </a:rPr>
              <a:t>Communication Strategy </a:t>
            </a:r>
            <a:endParaRPr sz="2000">
              <a:solidFill>
                <a:srgbClr val="BBFF38"/>
              </a:solidFill>
              <a:latin typeface="Archivo ExtraBold"/>
              <a:ea typeface="Archivo ExtraBold"/>
              <a:cs typeface="Archivo ExtraBold"/>
              <a:sym typeface="Archivo ExtraBold"/>
            </a:endParaRPr>
          </a:p>
        </p:txBody>
      </p:sp>
      <p:sp>
        <p:nvSpPr>
          <p:cNvPr id="130" name="Google Shape;130;p20"/>
          <p:cNvSpPr txBox="1"/>
          <p:nvPr/>
        </p:nvSpPr>
        <p:spPr>
          <a:xfrm>
            <a:off x="3612300" y="725100"/>
            <a:ext cx="1919400" cy="712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800">
                <a:solidFill>
                  <a:srgbClr val="FF5737"/>
                </a:solidFill>
                <a:latin typeface="Archivo SemiBold"/>
                <a:ea typeface="Archivo SemiBold"/>
                <a:cs typeface="Archivo SemiBold"/>
                <a:sym typeface="Archivo SemiBold"/>
              </a:rPr>
              <a:t>Core Message</a:t>
            </a:r>
            <a:endParaRPr sz="1800">
              <a:solidFill>
                <a:srgbClr val="FF5737"/>
              </a:solidFill>
              <a:latin typeface="Archivo SemiBold"/>
              <a:ea typeface="Archivo SemiBold"/>
              <a:cs typeface="Archivo SemiBold"/>
              <a:sym typeface="Archivo SemiBold"/>
            </a:endParaRPr>
          </a:p>
        </p:txBody>
      </p:sp>
      <p:sp>
        <p:nvSpPr>
          <p:cNvPr id="131" name="Google Shape;131;p20"/>
          <p:cNvSpPr txBox="1"/>
          <p:nvPr/>
        </p:nvSpPr>
        <p:spPr>
          <a:xfrm>
            <a:off x="2038200" y="1345475"/>
            <a:ext cx="5382900" cy="71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GB" sz="1800">
                <a:solidFill>
                  <a:schemeClr val="lt1"/>
                </a:solidFill>
                <a:latin typeface="Marcellus"/>
                <a:ea typeface="Marcellus"/>
                <a:cs typeface="Marcellus"/>
                <a:sym typeface="Marcellus"/>
              </a:rPr>
              <a:t>“</a:t>
            </a:r>
            <a:r>
              <a:rPr i="1" lang="en-GB" sz="1800">
                <a:solidFill>
                  <a:schemeClr val="lt1"/>
                </a:solidFill>
                <a:latin typeface="Marcellus"/>
                <a:ea typeface="Marcellus"/>
                <a:cs typeface="Marcellus"/>
                <a:sym typeface="Marcellus"/>
              </a:rPr>
              <a:t>Your personal data is valuable, and</a:t>
            </a:r>
            <a:endParaRPr i="1" sz="1800">
              <a:solidFill>
                <a:schemeClr val="lt1"/>
              </a:solidFill>
              <a:latin typeface="Marcellus"/>
              <a:ea typeface="Marcellus"/>
              <a:cs typeface="Marcellus"/>
              <a:sym typeface="Marcellus"/>
            </a:endParaRPr>
          </a:p>
          <a:p>
            <a:pPr indent="0" lvl="0" marL="0" rtl="0" algn="ctr">
              <a:spcBef>
                <a:spcPts val="0"/>
              </a:spcBef>
              <a:spcAft>
                <a:spcPts val="0"/>
              </a:spcAft>
              <a:buNone/>
            </a:pPr>
            <a:r>
              <a:rPr i="1" lang="en-GB" sz="1800">
                <a:solidFill>
                  <a:schemeClr val="lt1"/>
                </a:solidFill>
                <a:latin typeface="Marcellus"/>
                <a:ea typeface="Marcellus"/>
                <a:cs typeface="Marcellus"/>
                <a:sym typeface="Marcellus"/>
              </a:rPr>
              <a:t>it’s time for you to demand fair compensation”</a:t>
            </a:r>
            <a:endParaRPr i="1" sz="1800">
              <a:solidFill>
                <a:schemeClr val="lt1"/>
              </a:solidFill>
              <a:latin typeface="Marcellus"/>
              <a:ea typeface="Marcellus"/>
              <a:cs typeface="Marcellus"/>
              <a:sym typeface="Marcellus"/>
            </a:endParaRPr>
          </a:p>
        </p:txBody>
      </p:sp>
      <p:sp>
        <p:nvSpPr>
          <p:cNvPr id="132" name="Google Shape;132;p20"/>
          <p:cNvSpPr txBox="1"/>
          <p:nvPr/>
        </p:nvSpPr>
        <p:spPr>
          <a:xfrm>
            <a:off x="3427800" y="2113863"/>
            <a:ext cx="2288400" cy="712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800">
                <a:solidFill>
                  <a:srgbClr val="FF5737"/>
                </a:solidFill>
                <a:latin typeface="Archivo SemiBold"/>
                <a:ea typeface="Archivo SemiBold"/>
                <a:cs typeface="Archivo SemiBold"/>
                <a:sym typeface="Archivo SemiBold"/>
              </a:rPr>
              <a:t>Why it is Important</a:t>
            </a:r>
            <a:endParaRPr sz="1800">
              <a:solidFill>
                <a:srgbClr val="FF5737"/>
              </a:solidFill>
              <a:latin typeface="Archivo SemiBold"/>
              <a:ea typeface="Archivo SemiBold"/>
              <a:cs typeface="Archivo SemiBold"/>
              <a:sym typeface="Archivo SemiBold"/>
            </a:endParaRPr>
          </a:p>
        </p:txBody>
      </p:sp>
      <p:sp>
        <p:nvSpPr>
          <p:cNvPr id="133" name="Google Shape;133;p20"/>
          <p:cNvSpPr txBox="1"/>
          <p:nvPr/>
        </p:nvSpPr>
        <p:spPr>
          <a:xfrm>
            <a:off x="696575" y="2882275"/>
            <a:ext cx="2372400" cy="1908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5000">
                <a:solidFill>
                  <a:schemeClr val="lt1"/>
                </a:solidFill>
                <a:latin typeface="Marcellus"/>
                <a:ea typeface="Marcellus"/>
                <a:cs typeface="Marcellus"/>
                <a:sym typeface="Marcellus"/>
              </a:rPr>
              <a:t>⚖️</a:t>
            </a:r>
            <a:endParaRPr sz="5000">
              <a:solidFill>
                <a:schemeClr val="lt1"/>
              </a:solidFill>
              <a:latin typeface="Marcellus"/>
              <a:ea typeface="Marcellus"/>
              <a:cs typeface="Marcellus"/>
              <a:sym typeface="Marcellus"/>
            </a:endParaRPr>
          </a:p>
          <a:p>
            <a:pPr indent="0" lvl="0" marL="0" rtl="0" algn="ctr">
              <a:spcBef>
                <a:spcPts val="0"/>
              </a:spcBef>
              <a:spcAft>
                <a:spcPts val="0"/>
              </a:spcAft>
              <a:buNone/>
            </a:pPr>
            <a:r>
              <a:t/>
            </a:r>
            <a:endParaRPr sz="2000">
              <a:solidFill>
                <a:schemeClr val="lt1"/>
              </a:solidFill>
              <a:latin typeface="Marcellus"/>
              <a:ea typeface="Marcellus"/>
              <a:cs typeface="Marcellus"/>
              <a:sym typeface="Marcellus"/>
            </a:endParaRPr>
          </a:p>
          <a:p>
            <a:pPr indent="0" lvl="0" marL="0" rtl="0" algn="ctr">
              <a:spcBef>
                <a:spcPts val="0"/>
              </a:spcBef>
              <a:spcAft>
                <a:spcPts val="0"/>
              </a:spcAft>
              <a:buNone/>
            </a:pPr>
            <a:r>
              <a:rPr lang="en-GB">
                <a:solidFill>
                  <a:schemeClr val="lt1"/>
                </a:solidFill>
                <a:latin typeface="Marcellus"/>
                <a:ea typeface="Marcellus"/>
                <a:cs typeface="Marcellus"/>
                <a:sym typeface="Marcellus"/>
              </a:rPr>
              <a:t>Highlights the unfair profit Big Tech makes from personal data</a:t>
            </a:r>
            <a:endParaRPr>
              <a:solidFill>
                <a:schemeClr val="lt1"/>
              </a:solidFill>
              <a:latin typeface="Marcellus"/>
              <a:ea typeface="Marcellus"/>
              <a:cs typeface="Marcellus"/>
              <a:sym typeface="Marcellus"/>
            </a:endParaRPr>
          </a:p>
        </p:txBody>
      </p:sp>
      <p:sp>
        <p:nvSpPr>
          <p:cNvPr id="134" name="Google Shape;134;p20"/>
          <p:cNvSpPr txBox="1"/>
          <p:nvPr/>
        </p:nvSpPr>
        <p:spPr>
          <a:xfrm>
            <a:off x="3612300" y="2882275"/>
            <a:ext cx="2372400" cy="1908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5000">
                <a:solidFill>
                  <a:schemeClr val="lt1"/>
                </a:solidFill>
                <a:latin typeface="Marcellus"/>
                <a:ea typeface="Marcellus"/>
                <a:cs typeface="Marcellus"/>
                <a:sym typeface="Marcellus"/>
              </a:rPr>
              <a:t>💡</a:t>
            </a:r>
            <a:endParaRPr sz="5000">
              <a:solidFill>
                <a:schemeClr val="lt1"/>
              </a:solidFill>
              <a:latin typeface="Marcellus"/>
              <a:ea typeface="Marcellus"/>
              <a:cs typeface="Marcellus"/>
              <a:sym typeface="Marcellus"/>
            </a:endParaRPr>
          </a:p>
          <a:p>
            <a:pPr indent="0" lvl="0" marL="0" rtl="0" algn="ctr">
              <a:spcBef>
                <a:spcPts val="0"/>
              </a:spcBef>
              <a:spcAft>
                <a:spcPts val="0"/>
              </a:spcAft>
              <a:buNone/>
            </a:pPr>
            <a:r>
              <a:t/>
            </a:r>
            <a:endParaRPr sz="2000">
              <a:solidFill>
                <a:schemeClr val="lt1"/>
              </a:solidFill>
              <a:latin typeface="Marcellus"/>
              <a:ea typeface="Marcellus"/>
              <a:cs typeface="Marcellus"/>
              <a:sym typeface="Marcellus"/>
            </a:endParaRPr>
          </a:p>
          <a:p>
            <a:pPr indent="0" lvl="0" marL="0" rtl="0" algn="ctr">
              <a:spcBef>
                <a:spcPts val="0"/>
              </a:spcBef>
              <a:spcAft>
                <a:spcPts val="0"/>
              </a:spcAft>
              <a:buNone/>
            </a:pPr>
            <a:r>
              <a:rPr lang="en-GB">
                <a:solidFill>
                  <a:schemeClr val="lt1"/>
                </a:solidFill>
                <a:latin typeface="Marcellus"/>
                <a:ea typeface="Marcellus"/>
                <a:cs typeface="Marcellus"/>
                <a:sym typeface="Marcellus"/>
              </a:rPr>
              <a:t>Helps Gen Z understand the monetary value of their personal data</a:t>
            </a:r>
            <a:endParaRPr>
              <a:solidFill>
                <a:schemeClr val="lt1"/>
              </a:solidFill>
              <a:latin typeface="Marcellus"/>
              <a:ea typeface="Marcellus"/>
              <a:cs typeface="Marcellus"/>
              <a:sym typeface="Marcellus"/>
            </a:endParaRPr>
          </a:p>
        </p:txBody>
      </p:sp>
      <p:sp>
        <p:nvSpPr>
          <p:cNvPr id="135" name="Google Shape;135;p20"/>
          <p:cNvSpPr txBox="1"/>
          <p:nvPr/>
        </p:nvSpPr>
        <p:spPr>
          <a:xfrm>
            <a:off x="6528025" y="2882275"/>
            <a:ext cx="1919400" cy="1908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5000">
                <a:solidFill>
                  <a:schemeClr val="lt1"/>
                </a:solidFill>
                <a:latin typeface="Marcellus"/>
                <a:ea typeface="Marcellus"/>
                <a:cs typeface="Marcellus"/>
                <a:sym typeface="Marcellus"/>
              </a:rPr>
              <a:t>✊</a:t>
            </a:r>
            <a:endParaRPr sz="5000">
              <a:solidFill>
                <a:schemeClr val="lt1"/>
              </a:solidFill>
              <a:latin typeface="Marcellus"/>
              <a:ea typeface="Marcellus"/>
              <a:cs typeface="Marcellus"/>
              <a:sym typeface="Marcellus"/>
            </a:endParaRPr>
          </a:p>
          <a:p>
            <a:pPr indent="0" lvl="0" marL="0" rtl="0" algn="ctr">
              <a:spcBef>
                <a:spcPts val="0"/>
              </a:spcBef>
              <a:spcAft>
                <a:spcPts val="0"/>
              </a:spcAft>
              <a:buNone/>
            </a:pPr>
            <a:r>
              <a:t/>
            </a:r>
            <a:endParaRPr sz="2000">
              <a:solidFill>
                <a:schemeClr val="lt1"/>
              </a:solidFill>
              <a:latin typeface="Marcellus"/>
              <a:ea typeface="Marcellus"/>
              <a:cs typeface="Marcellus"/>
              <a:sym typeface="Marcellus"/>
            </a:endParaRPr>
          </a:p>
          <a:p>
            <a:pPr indent="0" lvl="0" marL="0" rtl="0" algn="ctr">
              <a:spcBef>
                <a:spcPts val="0"/>
              </a:spcBef>
              <a:spcAft>
                <a:spcPts val="0"/>
              </a:spcAft>
              <a:buNone/>
            </a:pPr>
            <a:r>
              <a:rPr lang="en-GB">
                <a:solidFill>
                  <a:schemeClr val="lt1"/>
                </a:solidFill>
                <a:latin typeface="Marcellus"/>
                <a:ea typeface="Marcellus"/>
                <a:cs typeface="Marcellus"/>
                <a:sym typeface="Marcellus"/>
              </a:rPr>
              <a:t>Empowers Gen Z they have control over their data</a:t>
            </a:r>
            <a:endParaRPr>
              <a:solidFill>
                <a:schemeClr val="lt1"/>
              </a:solidFill>
              <a:latin typeface="Marcellus"/>
              <a:ea typeface="Marcellus"/>
              <a:cs typeface="Marcellus"/>
              <a:sym typeface="Marcellu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82A4D"/>
        </a:solidFill>
      </p:bgPr>
    </p:bg>
    <p:spTree>
      <p:nvGrpSpPr>
        <p:cNvPr id="139" name="Shape 139"/>
        <p:cNvGrpSpPr/>
        <p:nvPr/>
      </p:nvGrpSpPr>
      <p:grpSpPr>
        <a:xfrm>
          <a:off x="0" y="0"/>
          <a:ext cx="0" cy="0"/>
          <a:chOff x="0" y="0"/>
          <a:chExt cx="0" cy="0"/>
        </a:xfrm>
      </p:grpSpPr>
      <p:sp>
        <p:nvSpPr>
          <p:cNvPr id="140" name="Google Shape;140;p21"/>
          <p:cNvSpPr txBox="1"/>
          <p:nvPr>
            <p:ph type="title"/>
          </p:nvPr>
        </p:nvSpPr>
        <p:spPr>
          <a:xfrm>
            <a:off x="152400" y="152400"/>
            <a:ext cx="1419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rPr lang="en-GB" sz="2000">
                <a:solidFill>
                  <a:srgbClr val="BBFF38"/>
                </a:solidFill>
                <a:latin typeface="Lexend ExtraBold"/>
                <a:ea typeface="Lexend ExtraBold"/>
                <a:cs typeface="Lexend ExtraBold"/>
                <a:sym typeface="Lexend ExtraBold"/>
              </a:rPr>
              <a:t>Method 1</a:t>
            </a:r>
            <a:endParaRPr sz="2000">
              <a:solidFill>
                <a:srgbClr val="BBFF38"/>
              </a:solidFill>
              <a:latin typeface="Lexend ExtraBold"/>
              <a:ea typeface="Lexend ExtraBold"/>
              <a:cs typeface="Lexend ExtraBold"/>
              <a:sym typeface="Lexend ExtraBold"/>
            </a:endParaRPr>
          </a:p>
        </p:txBody>
      </p:sp>
      <p:sp>
        <p:nvSpPr>
          <p:cNvPr id="141" name="Google Shape;141;p21"/>
          <p:cNvSpPr txBox="1"/>
          <p:nvPr/>
        </p:nvSpPr>
        <p:spPr>
          <a:xfrm>
            <a:off x="7816533" y="82350"/>
            <a:ext cx="1164600" cy="7128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GB">
                <a:solidFill>
                  <a:schemeClr val="lt1"/>
                </a:solidFill>
                <a:latin typeface="Archivo Medium"/>
                <a:ea typeface="Archivo Medium"/>
                <a:cs typeface="Archivo Medium"/>
                <a:sym typeface="Archivo Medium"/>
              </a:rPr>
              <a:t>Microsite</a:t>
            </a:r>
            <a:endParaRPr>
              <a:solidFill>
                <a:schemeClr val="lt1"/>
              </a:solidFill>
              <a:latin typeface="Archivo Medium"/>
              <a:ea typeface="Archivo Medium"/>
              <a:cs typeface="Archivo Medium"/>
              <a:sym typeface="Archivo Medium"/>
            </a:endParaRPr>
          </a:p>
        </p:txBody>
      </p:sp>
      <p:pic>
        <p:nvPicPr>
          <p:cNvPr id="142" name="Google Shape;142;p21"/>
          <p:cNvPicPr preferRelativeResize="0"/>
          <p:nvPr/>
        </p:nvPicPr>
        <p:blipFill rotWithShape="1">
          <a:blip r:embed="rId3">
            <a:alphaModFix/>
          </a:blip>
          <a:srcRect b="49200" l="0" r="0" t="0"/>
          <a:stretch/>
        </p:blipFill>
        <p:spPr>
          <a:xfrm>
            <a:off x="558775" y="725100"/>
            <a:ext cx="2709517" cy="4418401"/>
          </a:xfrm>
          <a:prstGeom prst="rect">
            <a:avLst/>
          </a:prstGeom>
          <a:noFill/>
          <a:ln>
            <a:noFill/>
          </a:ln>
        </p:spPr>
      </p:pic>
      <p:pic>
        <p:nvPicPr>
          <p:cNvPr id="143" name="Google Shape;143;p21"/>
          <p:cNvPicPr preferRelativeResize="0"/>
          <p:nvPr/>
        </p:nvPicPr>
        <p:blipFill rotWithShape="1">
          <a:blip r:embed="rId3">
            <a:alphaModFix/>
          </a:blip>
          <a:srcRect b="0" l="0" r="0" t="51468"/>
          <a:stretch/>
        </p:blipFill>
        <p:spPr>
          <a:xfrm>
            <a:off x="3362499" y="725101"/>
            <a:ext cx="2836213" cy="4418401"/>
          </a:xfrm>
          <a:prstGeom prst="rect">
            <a:avLst/>
          </a:prstGeom>
          <a:noFill/>
          <a:ln>
            <a:noFill/>
          </a:ln>
        </p:spPr>
      </p:pic>
      <p:sp>
        <p:nvSpPr>
          <p:cNvPr id="144" name="Google Shape;144;p21"/>
          <p:cNvSpPr txBox="1"/>
          <p:nvPr/>
        </p:nvSpPr>
        <p:spPr>
          <a:xfrm>
            <a:off x="6784600" y="2669125"/>
            <a:ext cx="20223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a:solidFill>
                  <a:schemeClr val="lt1"/>
                </a:solidFill>
                <a:latin typeface="Archivo"/>
                <a:ea typeface="Archivo"/>
                <a:cs typeface="Archivo"/>
                <a:sym typeface="Archivo"/>
              </a:rPr>
              <a:t>Instagram Posts</a:t>
            </a:r>
            <a:endParaRPr>
              <a:solidFill>
                <a:schemeClr val="lt1"/>
              </a:solidFill>
              <a:latin typeface="Archivo"/>
              <a:ea typeface="Archivo"/>
              <a:cs typeface="Archivo"/>
              <a:sym typeface="Archivo"/>
            </a:endParaRPr>
          </a:p>
        </p:txBody>
      </p:sp>
      <p:cxnSp>
        <p:nvCxnSpPr>
          <p:cNvPr id="145" name="Google Shape;145;p21"/>
          <p:cNvCxnSpPr>
            <a:stCxn id="144" idx="0"/>
          </p:cNvCxnSpPr>
          <p:nvPr/>
        </p:nvCxnSpPr>
        <p:spPr>
          <a:xfrm flipH="1" rot="5400000">
            <a:off x="6286450" y="1159825"/>
            <a:ext cx="1180800" cy="1837800"/>
          </a:xfrm>
          <a:prstGeom prst="bentConnector2">
            <a:avLst/>
          </a:prstGeom>
          <a:noFill/>
          <a:ln cap="flat" cmpd="sng" w="9525">
            <a:solidFill>
              <a:srgbClr val="FF5737"/>
            </a:solidFill>
            <a:prstDash val="solid"/>
            <a:round/>
            <a:headEnd len="med" w="med" type="oval"/>
            <a:tailEnd len="med" w="med" type="none"/>
          </a:ln>
        </p:spPr>
      </p:cxn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82A4D"/>
        </a:solidFill>
      </p:bgPr>
    </p:bg>
    <p:spTree>
      <p:nvGrpSpPr>
        <p:cNvPr id="149" name="Shape 149"/>
        <p:cNvGrpSpPr/>
        <p:nvPr/>
      </p:nvGrpSpPr>
      <p:grpSpPr>
        <a:xfrm>
          <a:off x="0" y="0"/>
          <a:ext cx="0" cy="0"/>
          <a:chOff x="0" y="0"/>
          <a:chExt cx="0" cy="0"/>
        </a:xfrm>
      </p:grpSpPr>
      <p:sp>
        <p:nvSpPr>
          <p:cNvPr id="150" name="Google Shape;150;p22"/>
          <p:cNvSpPr txBox="1"/>
          <p:nvPr>
            <p:ph type="title"/>
          </p:nvPr>
        </p:nvSpPr>
        <p:spPr>
          <a:xfrm>
            <a:off x="152400" y="152400"/>
            <a:ext cx="1419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rPr lang="en-GB" sz="2000">
                <a:solidFill>
                  <a:srgbClr val="BBFF38"/>
                </a:solidFill>
                <a:latin typeface="Archivo ExtraBold"/>
                <a:ea typeface="Archivo ExtraBold"/>
                <a:cs typeface="Archivo ExtraBold"/>
                <a:sym typeface="Archivo ExtraBold"/>
              </a:rPr>
              <a:t>Method 1</a:t>
            </a:r>
            <a:endParaRPr sz="2000">
              <a:solidFill>
                <a:srgbClr val="BBFF38"/>
              </a:solidFill>
              <a:latin typeface="Archivo ExtraBold"/>
              <a:ea typeface="Archivo ExtraBold"/>
              <a:cs typeface="Archivo ExtraBold"/>
              <a:sym typeface="Archivo ExtraBold"/>
            </a:endParaRPr>
          </a:p>
        </p:txBody>
      </p:sp>
      <p:sp>
        <p:nvSpPr>
          <p:cNvPr id="151" name="Google Shape;151;p22"/>
          <p:cNvSpPr txBox="1"/>
          <p:nvPr/>
        </p:nvSpPr>
        <p:spPr>
          <a:xfrm>
            <a:off x="7816533" y="82350"/>
            <a:ext cx="1164600" cy="7128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GB">
                <a:solidFill>
                  <a:schemeClr val="lt1"/>
                </a:solidFill>
                <a:latin typeface="Archivo Medium"/>
                <a:ea typeface="Archivo Medium"/>
                <a:cs typeface="Archivo Medium"/>
                <a:sym typeface="Archivo Medium"/>
              </a:rPr>
              <a:t>Microsite</a:t>
            </a:r>
            <a:endParaRPr>
              <a:solidFill>
                <a:schemeClr val="lt1"/>
              </a:solidFill>
              <a:latin typeface="Archivo Medium"/>
              <a:ea typeface="Archivo Medium"/>
              <a:cs typeface="Archivo Medium"/>
              <a:sym typeface="Archivo Medium"/>
            </a:endParaRPr>
          </a:p>
        </p:txBody>
      </p:sp>
      <p:pic>
        <p:nvPicPr>
          <p:cNvPr id="152" name="Google Shape;152;p22"/>
          <p:cNvPicPr preferRelativeResize="0"/>
          <p:nvPr/>
        </p:nvPicPr>
        <p:blipFill>
          <a:blip r:embed="rId3">
            <a:alphaModFix/>
          </a:blip>
          <a:stretch>
            <a:fillRect/>
          </a:stretch>
        </p:blipFill>
        <p:spPr>
          <a:xfrm>
            <a:off x="1217177" y="959052"/>
            <a:ext cx="6709800" cy="3774000"/>
          </a:xfrm>
          <a:prstGeom prst="roundRect">
            <a:avLst>
              <a:gd fmla="val 5246" name="adj"/>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82A4D"/>
        </a:solidFill>
      </p:bgPr>
    </p:bg>
    <p:spTree>
      <p:nvGrpSpPr>
        <p:cNvPr id="156" name="Shape 156"/>
        <p:cNvGrpSpPr/>
        <p:nvPr/>
      </p:nvGrpSpPr>
      <p:grpSpPr>
        <a:xfrm>
          <a:off x="0" y="0"/>
          <a:ext cx="0" cy="0"/>
          <a:chOff x="0" y="0"/>
          <a:chExt cx="0" cy="0"/>
        </a:xfrm>
      </p:grpSpPr>
      <p:sp>
        <p:nvSpPr>
          <p:cNvPr id="157" name="Google Shape;157;p23"/>
          <p:cNvSpPr txBox="1"/>
          <p:nvPr>
            <p:ph type="title"/>
          </p:nvPr>
        </p:nvSpPr>
        <p:spPr>
          <a:xfrm>
            <a:off x="152400" y="152400"/>
            <a:ext cx="18222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rPr lang="en-GB" sz="2000">
                <a:solidFill>
                  <a:srgbClr val="BBFF38"/>
                </a:solidFill>
                <a:latin typeface="Archivo ExtraBold"/>
                <a:ea typeface="Archivo ExtraBold"/>
                <a:cs typeface="Archivo ExtraBold"/>
                <a:sym typeface="Archivo ExtraBold"/>
              </a:rPr>
              <a:t>Hashtags#</a:t>
            </a:r>
            <a:endParaRPr sz="2000">
              <a:solidFill>
                <a:srgbClr val="BBFF38"/>
              </a:solidFill>
              <a:latin typeface="Archivo ExtraBold"/>
              <a:ea typeface="Archivo ExtraBold"/>
              <a:cs typeface="Archivo ExtraBold"/>
              <a:sym typeface="Archivo ExtraBold"/>
            </a:endParaRPr>
          </a:p>
        </p:txBody>
      </p:sp>
      <p:sp>
        <p:nvSpPr>
          <p:cNvPr id="158" name="Google Shape;158;p23"/>
          <p:cNvSpPr txBox="1"/>
          <p:nvPr/>
        </p:nvSpPr>
        <p:spPr>
          <a:xfrm>
            <a:off x="7816533" y="82350"/>
            <a:ext cx="1164600" cy="7128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GB">
                <a:solidFill>
                  <a:schemeClr val="lt1"/>
                </a:solidFill>
                <a:latin typeface="Archivo Medium"/>
                <a:ea typeface="Archivo Medium"/>
                <a:cs typeface="Archivo Medium"/>
                <a:sym typeface="Archivo Medium"/>
              </a:rPr>
              <a:t>Microsite</a:t>
            </a:r>
            <a:endParaRPr>
              <a:solidFill>
                <a:schemeClr val="lt1"/>
              </a:solidFill>
              <a:latin typeface="Archivo Medium"/>
              <a:ea typeface="Archivo Medium"/>
              <a:cs typeface="Archivo Medium"/>
              <a:sym typeface="Archivo Medium"/>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82A4D"/>
        </a:solidFill>
      </p:bgPr>
    </p:bg>
    <p:spTree>
      <p:nvGrpSpPr>
        <p:cNvPr id="162" name="Shape 162"/>
        <p:cNvGrpSpPr/>
        <p:nvPr/>
      </p:nvGrpSpPr>
      <p:grpSpPr>
        <a:xfrm>
          <a:off x="0" y="0"/>
          <a:ext cx="0" cy="0"/>
          <a:chOff x="0" y="0"/>
          <a:chExt cx="0" cy="0"/>
        </a:xfrm>
      </p:grpSpPr>
      <p:sp>
        <p:nvSpPr>
          <p:cNvPr id="163" name="Google Shape;163;p24"/>
          <p:cNvSpPr txBox="1"/>
          <p:nvPr>
            <p:ph type="title"/>
          </p:nvPr>
        </p:nvSpPr>
        <p:spPr>
          <a:xfrm>
            <a:off x="152400" y="152400"/>
            <a:ext cx="1419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rPr lang="en-GB" sz="2000">
                <a:solidFill>
                  <a:srgbClr val="BBFF38"/>
                </a:solidFill>
                <a:latin typeface="Archivo ExtraBold"/>
                <a:ea typeface="Archivo ExtraBold"/>
                <a:cs typeface="Archivo ExtraBold"/>
                <a:sym typeface="Archivo ExtraBold"/>
              </a:rPr>
              <a:t>Method 2</a:t>
            </a:r>
            <a:endParaRPr sz="2000">
              <a:solidFill>
                <a:srgbClr val="BBFF38"/>
              </a:solidFill>
              <a:latin typeface="Archivo ExtraBold"/>
              <a:ea typeface="Archivo ExtraBold"/>
              <a:cs typeface="Archivo ExtraBold"/>
              <a:sym typeface="Archivo ExtraBold"/>
            </a:endParaRPr>
          </a:p>
        </p:txBody>
      </p:sp>
      <p:sp>
        <p:nvSpPr>
          <p:cNvPr id="164" name="Google Shape;164;p24"/>
          <p:cNvSpPr txBox="1"/>
          <p:nvPr/>
        </p:nvSpPr>
        <p:spPr>
          <a:xfrm>
            <a:off x="5685700" y="82350"/>
            <a:ext cx="3295500" cy="7128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GB">
                <a:solidFill>
                  <a:schemeClr val="lt1"/>
                </a:solidFill>
                <a:latin typeface="Archivo Medium"/>
                <a:ea typeface="Archivo Medium"/>
                <a:cs typeface="Archivo Medium"/>
                <a:sym typeface="Archivo Medium"/>
              </a:rPr>
              <a:t>Email Flood to Big Tech Companies</a:t>
            </a:r>
            <a:endParaRPr>
              <a:solidFill>
                <a:schemeClr val="lt1"/>
              </a:solidFill>
              <a:latin typeface="Archivo Medium"/>
              <a:ea typeface="Archivo Medium"/>
              <a:cs typeface="Archivo Medium"/>
              <a:sym typeface="Archivo Medium"/>
            </a:endParaRPr>
          </a:p>
        </p:txBody>
      </p:sp>
      <p:pic>
        <p:nvPicPr>
          <p:cNvPr id="165" name="Google Shape;165;p24"/>
          <p:cNvPicPr preferRelativeResize="0"/>
          <p:nvPr/>
        </p:nvPicPr>
        <p:blipFill>
          <a:blip r:embed="rId3">
            <a:alphaModFix/>
          </a:blip>
          <a:stretch>
            <a:fillRect/>
          </a:stretch>
        </p:blipFill>
        <p:spPr>
          <a:xfrm>
            <a:off x="5057825" y="725100"/>
            <a:ext cx="3808500" cy="4091700"/>
          </a:xfrm>
          <a:prstGeom prst="roundRect">
            <a:avLst>
              <a:gd fmla="val 4669" name="adj"/>
            </a:avLst>
          </a:prstGeom>
          <a:noFill/>
          <a:ln>
            <a:noFill/>
          </a:ln>
          <a:effectLst>
            <a:outerShdw blurRad="57150" rotWithShape="0" algn="bl" dir="2700000" dist="85725">
              <a:schemeClr val="dk1">
                <a:alpha val="20000"/>
              </a:schemeClr>
            </a:outerShdw>
          </a:effectLst>
        </p:spPr>
      </p:pic>
      <p:sp>
        <p:nvSpPr>
          <p:cNvPr id="166" name="Google Shape;166;p24"/>
          <p:cNvSpPr txBox="1"/>
          <p:nvPr>
            <p:ph idx="1" type="body"/>
          </p:nvPr>
        </p:nvSpPr>
        <p:spPr>
          <a:xfrm>
            <a:off x="152400" y="3357000"/>
            <a:ext cx="4905300" cy="1459800"/>
          </a:xfrm>
          <a:prstGeom prst="rect">
            <a:avLst/>
          </a:prstGeom>
          <a:noFill/>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358"/>
              <a:buFont typeface="Arial"/>
              <a:buNone/>
            </a:pPr>
            <a:r>
              <a:rPr lang="en-GB" sz="1200">
                <a:solidFill>
                  <a:schemeClr val="lt1"/>
                </a:solidFill>
                <a:latin typeface="Archivo"/>
                <a:ea typeface="Archivo"/>
                <a:cs typeface="Archivo"/>
                <a:sym typeface="Archivo"/>
              </a:rPr>
              <a:t>Join the Email Flood 🌊 Let’s stand together for fair compensation! Starting January, send an email every Monday to Big Tech. 📧 It’s time they recognize the value of our data. 💸 Set your reminders, spread the word, and let’s make an impact! #YourDataYourMoney 💪</a:t>
            </a:r>
            <a:endParaRPr sz="1200">
              <a:solidFill>
                <a:schemeClr val="lt1"/>
              </a:solidFill>
              <a:latin typeface="Archivo"/>
              <a:ea typeface="Archivo"/>
              <a:cs typeface="Archivo"/>
              <a:sym typeface="Archivo"/>
            </a:endParaRPr>
          </a:p>
          <a:p>
            <a:pPr indent="0" lvl="0" marL="0" rtl="0" algn="l">
              <a:lnSpc>
                <a:spcPct val="100000"/>
              </a:lnSpc>
              <a:spcBef>
                <a:spcPts val="1200"/>
              </a:spcBef>
              <a:spcAft>
                <a:spcPts val="0"/>
              </a:spcAft>
              <a:buClr>
                <a:schemeClr val="dk1"/>
              </a:buClr>
              <a:buSzPts val="1100"/>
              <a:buFont typeface="Arial"/>
              <a:buNone/>
            </a:pPr>
            <a:r>
              <a:rPr lang="en-GB" sz="1200">
                <a:solidFill>
                  <a:schemeClr val="lt1"/>
                </a:solidFill>
                <a:latin typeface="Archivo"/>
                <a:ea typeface="Archivo"/>
                <a:cs typeface="Archivo"/>
                <a:sym typeface="Archivo"/>
              </a:rPr>
              <a:t>#YourDataYourMoney #DataRights #DigitalEmpowerment #FairCompensation #TakeBackYourData</a:t>
            </a:r>
            <a:endParaRPr sz="1200">
              <a:solidFill>
                <a:schemeClr val="lt1"/>
              </a:solidFill>
              <a:latin typeface="Archivo"/>
              <a:ea typeface="Archivo"/>
              <a:cs typeface="Archivo"/>
              <a:sym typeface="Archivo"/>
            </a:endParaRPr>
          </a:p>
          <a:p>
            <a:pPr indent="0" lvl="0" marL="0" rtl="0" algn="l">
              <a:lnSpc>
                <a:spcPct val="100000"/>
              </a:lnSpc>
              <a:spcBef>
                <a:spcPts val="1200"/>
              </a:spcBef>
              <a:spcAft>
                <a:spcPts val="1200"/>
              </a:spcAft>
              <a:buClr>
                <a:schemeClr val="dk1"/>
              </a:buClr>
              <a:buSzPts val="358"/>
              <a:buFont typeface="Arial"/>
              <a:buNone/>
            </a:pPr>
            <a:r>
              <a:t/>
            </a:r>
            <a:endParaRPr sz="1200">
              <a:solidFill>
                <a:schemeClr val="lt1"/>
              </a:solidFill>
              <a:latin typeface="Archivo"/>
              <a:ea typeface="Archivo"/>
              <a:cs typeface="Archivo"/>
              <a:sym typeface="Archivo"/>
            </a:endParaRPr>
          </a:p>
        </p:txBody>
      </p:sp>
      <p:pic>
        <p:nvPicPr>
          <p:cNvPr id="167" name="Google Shape;167;p24"/>
          <p:cNvPicPr preferRelativeResize="0"/>
          <p:nvPr/>
        </p:nvPicPr>
        <p:blipFill>
          <a:blip r:embed="rId4">
            <a:alphaModFix/>
          </a:blip>
          <a:stretch>
            <a:fillRect/>
          </a:stretch>
        </p:blipFill>
        <p:spPr>
          <a:xfrm>
            <a:off x="304800" y="725100"/>
            <a:ext cx="2631825" cy="2631825"/>
          </a:xfrm>
          <a:prstGeom prst="rect">
            <a:avLst/>
          </a:prstGeom>
          <a:noFill/>
          <a:ln>
            <a:noFill/>
          </a:ln>
        </p:spPr>
      </p:pic>
      <p:pic>
        <p:nvPicPr>
          <p:cNvPr descr="a turtle says &quot; my time has come &quot; in front of purple flowers (Provided by Tenor)" id="168" name="Google Shape;168;p24"/>
          <p:cNvPicPr preferRelativeResize="0"/>
          <p:nvPr/>
        </p:nvPicPr>
        <p:blipFill>
          <a:blip r:embed="rId5">
            <a:alphaModFix/>
          </a:blip>
          <a:stretch>
            <a:fillRect/>
          </a:stretch>
        </p:blipFill>
        <p:spPr>
          <a:xfrm>
            <a:off x="3089025" y="1540525"/>
            <a:ext cx="1816400" cy="18164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82A4D"/>
        </a:solidFill>
      </p:bgPr>
    </p:bg>
    <p:spTree>
      <p:nvGrpSpPr>
        <p:cNvPr id="172" name="Shape 172"/>
        <p:cNvGrpSpPr/>
        <p:nvPr/>
      </p:nvGrpSpPr>
      <p:grpSpPr>
        <a:xfrm>
          <a:off x="0" y="0"/>
          <a:ext cx="0" cy="0"/>
          <a:chOff x="0" y="0"/>
          <a:chExt cx="0" cy="0"/>
        </a:xfrm>
      </p:grpSpPr>
      <p:sp>
        <p:nvSpPr>
          <p:cNvPr id="173" name="Google Shape;173;p25"/>
          <p:cNvSpPr txBox="1"/>
          <p:nvPr>
            <p:ph type="title"/>
          </p:nvPr>
        </p:nvSpPr>
        <p:spPr>
          <a:xfrm>
            <a:off x="152400" y="152400"/>
            <a:ext cx="1419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rPr lang="en-GB" sz="2000">
                <a:solidFill>
                  <a:srgbClr val="BBFF38"/>
                </a:solidFill>
                <a:latin typeface="Archivo ExtraBold"/>
                <a:ea typeface="Archivo ExtraBold"/>
                <a:cs typeface="Archivo ExtraBold"/>
                <a:sym typeface="Archivo ExtraBold"/>
              </a:rPr>
              <a:t>Method 3</a:t>
            </a:r>
            <a:endParaRPr sz="2000">
              <a:solidFill>
                <a:srgbClr val="BBFF38"/>
              </a:solidFill>
              <a:latin typeface="Archivo ExtraBold"/>
              <a:ea typeface="Archivo ExtraBold"/>
              <a:cs typeface="Archivo ExtraBold"/>
              <a:sym typeface="Archivo ExtraBold"/>
            </a:endParaRPr>
          </a:p>
        </p:txBody>
      </p:sp>
      <p:sp>
        <p:nvSpPr>
          <p:cNvPr id="174" name="Google Shape;174;p25"/>
          <p:cNvSpPr txBox="1"/>
          <p:nvPr>
            <p:ph idx="1" type="body"/>
          </p:nvPr>
        </p:nvSpPr>
        <p:spPr>
          <a:xfrm>
            <a:off x="152400" y="725100"/>
            <a:ext cx="5690400" cy="3987300"/>
          </a:xfrm>
          <a:prstGeom prst="rect">
            <a:avLst/>
          </a:prstGeom>
          <a:noFill/>
        </p:spPr>
        <p:txBody>
          <a:bodyPr anchorCtr="0" anchor="t" bIns="91425" lIns="91425" spcFirstLastPara="1" rIns="91425" wrap="square" tIns="91425">
            <a:noAutofit/>
          </a:bodyPr>
          <a:lstStyle/>
          <a:p>
            <a:pPr indent="0" lvl="0" marL="0" rtl="0" algn="l">
              <a:lnSpc>
                <a:spcPct val="95000"/>
              </a:lnSpc>
              <a:spcBef>
                <a:spcPts val="0"/>
              </a:spcBef>
              <a:spcAft>
                <a:spcPts val="0"/>
              </a:spcAft>
              <a:buSzPts val="358"/>
              <a:buNone/>
            </a:pPr>
            <a:r>
              <a:rPr lang="en-GB" sz="1400">
                <a:solidFill>
                  <a:schemeClr val="lt1"/>
                </a:solidFill>
                <a:latin typeface="Archivo"/>
                <a:ea typeface="Archivo"/>
                <a:cs typeface="Archivo"/>
                <a:sym typeface="Archivo"/>
              </a:rPr>
              <a:t>VIDEO 1: </a:t>
            </a:r>
            <a:endParaRPr sz="1400">
              <a:solidFill>
                <a:schemeClr val="lt1"/>
              </a:solidFill>
              <a:latin typeface="Archivo"/>
              <a:ea typeface="Archivo"/>
              <a:cs typeface="Archivo"/>
              <a:sym typeface="Archivo"/>
            </a:endParaRPr>
          </a:p>
          <a:p>
            <a:pPr indent="0" lvl="0" marL="0" rtl="0" algn="l">
              <a:lnSpc>
                <a:spcPct val="95000"/>
              </a:lnSpc>
              <a:spcBef>
                <a:spcPts val="1200"/>
              </a:spcBef>
              <a:spcAft>
                <a:spcPts val="0"/>
              </a:spcAft>
              <a:buClr>
                <a:schemeClr val="dk1"/>
              </a:buClr>
              <a:buSzPts val="358"/>
              <a:buFont typeface="Arial"/>
              <a:buNone/>
            </a:pPr>
            <a:r>
              <a:rPr lang="en-GB" sz="1400">
                <a:solidFill>
                  <a:schemeClr val="lt1"/>
                </a:solidFill>
                <a:latin typeface="Archivo"/>
                <a:ea typeface="Archivo"/>
                <a:cs typeface="Archivo"/>
                <a:sym typeface="Archivo"/>
              </a:rPr>
              <a:t>Title: Big Tech’s Dirty Secret: Who Really Owns Your Info? 😳 Privacy Check Starts Here!</a:t>
            </a:r>
            <a:endParaRPr sz="1400">
              <a:solidFill>
                <a:schemeClr val="lt1"/>
              </a:solidFill>
              <a:latin typeface="Archivo"/>
              <a:ea typeface="Archivo"/>
              <a:cs typeface="Archivo"/>
              <a:sym typeface="Archivo"/>
            </a:endParaRPr>
          </a:p>
          <a:p>
            <a:pPr indent="0" lvl="0" marL="0" rtl="0" algn="l">
              <a:lnSpc>
                <a:spcPct val="95000"/>
              </a:lnSpc>
              <a:spcBef>
                <a:spcPts val="1200"/>
              </a:spcBef>
              <a:spcAft>
                <a:spcPts val="0"/>
              </a:spcAft>
              <a:buClr>
                <a:schemeClr val="dk1"/>
              </a:buClr>
              <a:buSzPts val="358"/>
              <a:buFont typeface="Arial"/>
              <a:buNone/>
            </a:pPr>
            <a:r>
              <a:rPr lang="en-GB" sz="1400">
                <a:solidFill>
                  <a:schemeClr val="lt1"/>
                </a:solidFill>
                <a:latin typeface="Archivo"/>
                <a:ea typeface="Archivo"/>
                <a:cs typeface="Archivo"/>
                <a:sym typeface="Archivo"/>
              </a:rPr>
              <a:t>Description:  Ever wonder who actually owns the data you share online? 📲 In this video, we hit the streets to uncover just how much info big tech companies have on you—and what </a:t>
            </a:r>
            <a:r>
              <a:rPr i="1" lang="en-GB" sz="1400">
                <a:solidFill>
                  <a:schemeClr val="lt1"/>
                </a:solidFill>
                <a:latin typeface="Archivo"/>
                <a:ea typeface="Archivo"/>
                <a:cs typeface="Archivo"/>
                <a:sym typeface="Archivo"/>
              </a:rPr>
              <a:t>your </a:t>
            </a:r>
            <a:r>
              <a:rPr lang="en-GB" sz="1400">
                <a:solidFill>
                  <a:schemeClr val="lt1"/>
                </a:solidFill>
                <a:latin typeface="Archivo"/>
                <a:ea typeface="Archivo"/>
                <a:cs typeface="Archivo"/>
                <a:sym typeface="Archivo"/>
              </a:rPr>
              <a:t>privacy actually means. Spoiler: It’s bigger than you think! From your favorite apps to everyday searches, this eye-opening interview will make you question just how much control you really have over your personal info. 💥 Ready to take back the power? Tune in and see how YOU can flip the script on data privacy! 🚀✨ #DataPower #TakeBackControl #PrivacyAwareness</a:t>
            </a:r>
            <a:endParaRPr sz="1400">
              <a:solidFill>
                <a:schemeClr val="lt1"/>
              </a:solidFill>
              <a:latin typeface="Archivo"/>
              <a:ea typeface="Archivo"/>
              <a:cs typeface="Archivo"/>
              <a:sym typeface="Archivo"/>
            </a:endParaRPr>
          </a:p>
          <a:p>
            <a:pPr indent="0" lvl="0" marL="0" rtl="0" algn="l">
              <a:lnSpc>
                <a:spcPct val="95000"/>
              </a:lnSpc>
              <a:spcBef>
                <a:spcPts val="1200"/>
              </a:spcBef>
              <a:spcAft>
                <a:spcPts val="0"/>
              </a:spcAft>
              <a:buClr>
                <a:schemeClr val="dk1"/>
              </a:buClr>
              <a:buSzPts val="358"/>
              <a:buFont typeface="Arial"/>
              <a:buNone/>
            </a:pPr>
            <a:r>
              <a:rPr lang="en-GB" sz="1400">
                <a:solidFill>
                  <a:schemeClr val="lt1"/>
                </a:solidFill>
                <a:latin typeface="Archivo"/>
                <a:ea typeface="Archivo"/>
                <a:cs typeface="Archivo"/>
                <a:sym typeface="Archivo"/>
              </a:rPr>
              <a:t>Tags:  </a:t>
            </a:r>
            <a:endParaRPr sz="1400">
              <a:solidFill>
                <a:schemeClr val="lt1"/>
              </a:solidFill>
              <a:latin typeface="Archivo"/>
              <a:ea typeface="Archivo"/>
              <a:cs typeface="Archivo"/>
              <a:sym typeface="Archivo"/>
            </a:endParaRPr>
          </a:p>
          <a:p>
            <a:pPr indent="0" lvl="0" marL="0" rtl="0" algn="l">
              <a:lnSpc>
                <a:spcPct val="95000"/>
              </a:lnSpc>
              <a:spcBef>
                <a:spcPts val="1200"/>
              </a:spcBef>
              <a:spcAft>
                <a:spcPts val="0"/>
              </a:spcAft>
              <a:buClr>
                <a:schemeClr val="dk1"/>
              </a:buClr>
              <a:buSzPts val="358"/>
              <a:buFont typeface="Arial"/>
              <a:buNone/>
            </a:pPr>
            <a:r>
              <a:rPr lang="en-GB" sz="1400">
                <a:solidFill>
                  <a:schemeClr val="lt1"/>
                </a:solidFill>
                <a:latin typeface="Archivo"/>
                <a:ea typeface="Archivo"/>
                <a:cs typeface="Archivo"/>
                <a:sym typeface="Archivo"/>
              </a:rPr>
              <a:t>#DataPrivacy #BigTech #OwnYourData #GenZPrivacy #DigitalRights #DataOwnership #OnlinePrivacy #SocialMediaAwareness #TakeControl #StreetInterview #PrivacyCheck #DigitalAwareness</a:t>
            </a:r>
            <a:endParaRPr sz="1400">
              <a:solidFill>
                <a:schemeClr val="lt1"/>
              </a:solidFill>
              <a:latin typeface="Archivo"/>
              <a:ea typeface="Archivo"/>
              <a:cs typeface="Archivo"/>
              <a:sym typeface="Archivo"/>
            </a:endParaRPr>
          </a:p>
          <a:p>
            <a:pPr indent="0" lvl="0" marL="0" rtl="0" algn="l">
              <a:lnSpc>
                <a:spcPct val="95000"/>
              </a:lnSpc>
              <a:spcBef>
                <a:spcPts val="1200"/>
              </a:spcBef>
              <a:spcAft>
                <a:spcPts val="1200"/>
              </a:spcAft>
              <a:buSzPts val="358"/>
              <a:buNone/>
            </a:pPr>
            <a:r>
              <a:t/>
            </a:r>
            <a:endParaRPr sz="1400">
              <a:solidFill>
                <a:schemeClr val="lt1"/>
              </a:solidFill>
              <a:latin typeface="Archivo"/>
              <a:ea typeface="Archivo"/>
              <a:cs typeface="Archivo"/>
              <a:sym typeface="Archivo"/>
            </a:endParaRPr>
          </a:p>
        </p:txBody>
      </p:sp>
      <p:sp>
        <p:nvSpPr>
          <p:cNvPr id="175" name="Google Shape;175;p25"/>
          <p:cNvSpPr txBox="1"/>
          <p:nvPr/>
        </p:nvSpPr>
        <p:spPr>
          <a:xfrm>
            <a:off x="5895025" y="82350"/>
            <a:ext cx="3086100" cy="7128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GB">
                <a:solidFill>
                  <a:schemeClr val="lt1"/>
                </a:solidFill>
                <a:latin typeface="Archivo Medium"/>
                <a:ea typeface="Archivo Medium"/>
                <a:cs typeface="Archivo Medium"/>
                <a:sym typeface="Archivo Medium"/>
              </a:rPr>
              <a:t>Street Interview (Instagram Reels)</a:t>
            </a:r>
            <a:endParaRPr>
              <a:solidFill>
                <a:schemeClr val="lt1"/>
              </a:solidFill>
              <a:latin typeface="Archivo Medium"/>
              <a:ea typeface="Archivo Medium"/>
              <a:cs typeface="Archivo Medium"/>
              <a:sym typeface="Archivo Medium"/>
            </a:endParaRPr>
          </a:p>
        </p:txBody>
      </p:sp>
      <p:pic>
        <p:nvPicPr>
          <p:cNvPr id="176" name="Google Shape;176;p25" title="oriiginal-cópia-cópia-cópia.mp4">
            <a:hlinkClick r:id="rId3"/>
          </p:cNvPr>
          <p:cNvPicPr preferRelativeResize="0"/>
          <p:nvPr/>
        </p:nvPicPr>
        <p:blipFill>
          <a:blip r:embed="rId4">
            <a:alphaModFix/>
          </a:blip>
          <a:stretch>
            <a:fillRect/>
          </a:stretch>
        </p:blipFill>
        <p:spPr>
          <a:xfrm>
            <a:off x="6537813" y="725099"/>
            <a:ext cx="2293639" cy="407762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82A4D"/>
        </a:solidFill>
      </p:bgPr>
    </p:bg>
    <p:spTree>
      <p:nvGrpSpPr>
        <p:cNvPr id="180" name="Shape 180"/>
        <p:cNvGrpSpPr/>
        <p:nvPr/>
      </p:nvGrpSpPr>
      <p:grpSpPr>
        <a:xfrm>
          <a:off x="0" y="0"/>
          <a:ext cx="0" cy="0"/>
          <a:chOff x="0" y="0"/>
          <a:chExt cx="0" cy="0"/>
        </a:xfrm>
      </p:grpSpPr>
      <p:sp>
        <p:nvSpPr>
          <p:cNvPr id="181" name="Google Shape;181;p26"/>
          <p:cNvSpPr txBox="1"/>
          <p:nvPr>
            <p:ph type="title"/>
          </p:nvPr>
        </p:nvSpPr>
        <p:spPr>
          <a:xfrm>
            <a:off x="152400" y="152400"/>
            <a:ext cx="1419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rPr lang="en-GB" sz="2000">
                <a:solidFill>
                  <a:srgbClr val="BBFF38"/>
                </a:solidFill>
                <a:latin typeface="Archivo ExtraBold"/>
                <a:ea typeface="Archivo ExtraBold"/>
                <a:cs typeface="Archivo ExtraBold"/>
                <a:sym typeface="Archivo ExtraBold"/>
              </a:rPr>
              <a:t>Method 3</a:t>
            </a:r>
            <a:endParaRPr sz="2000">
              <a:solidFill>
                <a:srgbClr val="BBFF38"/>
              </a:solidFill>
              <a:latin typeface="Archivo ExtraBold"/>
              <a:ea typeface="Archivo ExtraBold"/>
              <a:cs typeface="Archivo ExtraBold"/>
              <a:sym typeface="Archivo ExtraBold"/>
            </a:endParaRPr>
          </a:p>
        </p:txBody>
      </p:sp>
      <p:sp>
        <p:nvSpPr>
          <p:cNvPr id="182" name="Google Shape;182;p26"/>
          <p:cNvSpPr txBox="1"/>
          <p:nvPr/>
        </p:nvSpPr>
        <p:spPr>
          <a:xfrm>
            <a:off x="5895025" y="82350"/>
            <a:ext cx="3086100" cy="7128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GB">
                <a:solidFill>
                  <a:schemeClr val="lt1"/>
                </a:solidFill>
                <a:latin typeface="Archivo Medium"/>
                <a:ea typeface="Archivo Medium"/>
                <a:cs typeface="Archivo Medium"/>
                <a:sym typeface="Archivo Medium"/>
              </a:rPr>
              <a:t>Street Interview (Instagram Reels)</a:t>
            </a:r>
            <a:endParaRPr>
              <a:solidFill>
                <a:schemeClr val="lt1"/>
              </a:solidFill>
              <a:latin typeface="Archivo Medium"/>
              <a:ea typeface="Archivo Medium"/>
              <a:cs typeface="Archivo Medium"/>
              <a:sym typeface="Archivo Medium"/>
            </a:endParaRPr>
          </a:p>
        </p:txBody>
      </p:sp>
      <p:sp>
        <p:nvSpPr>
          <p:cNvPr id="183" name="Google Shape;183;p26"/>
          <p:cNvSpPr txBox="1"/>
          <p:nvPr>
            <p:ph idx="1" type="body"/>
          </p:nvPr>
        </p:nvSpPr>
        <p:spPr>
          <a:xfrm>
            <a:off x="152400" y="725100"/>
            <a:ext cx="5292600" cy="3987300"/>
          </a:xfrm>
          <a:prstGeom prst="rect">
            <a:avLst/>
          </a:prstGeom>
          <a:noFill/>
        </p:spPr>
        <p:txBody>
          <a:bodyPr anchorCtr="0" anchor="t" bIns="91425" lIns="91425" spcFirstLastPara="1" rIns="91425" wrap="square" tIns="91425">
            <a:noAutofit/>
          </a:bodyPr>
          <a:lstStyle/>
          <a:p>
            <a:pPr indent="0" lvl="0" marL="0" rtl="0" algn="l">
              <a:lnSpc>
                <a:spcPct val="95000"/>
              </a:lnSpc>
              <a:spcBef>
                <a:spcPts val="0"/>
              </a:spcBef>
              <a:spcAft>
                <a:spcPts val="0"/>
              </a:spcAft>
              <a:buClr>
                <a:schemeClr val="dk1"/>
              </a:buClr>
              <a:buSzPts val="1100"/>
              <a:buFont typeface="Arial"/>
              <a:buNone/>
            </a:pPr>
            <a:r>
              <a:rPr lang="en-GB" sz="1400">
                <a:solidFill>
                  <a:schemeClr val="lt1"/>
                </a:solidFill>
                <a:latin typeface="Archivo"/>
                <a:ea typeface="Archivo"/>
                <a:cs typeface="Archivo"/>
                <a:sym typeface="Archivo"/>
              </a:rPr>
              <a:t>VIDEO 2:</a:t>
            </a:r>
            <a:endParaRPr sz="1400">
              <a:solidFill>
                <a:schemeClr val="lt1"/>
              </a:solidFill>
              <a:latin typeface="Archivo"/>
              <a:ea typeface="Archivo"/>
              <a:cs typeface="Archivo"/>
              <a:sym typeface="Archivo"/>
            </a:endParaRPr>
          </a:p>
          <a:p>
            <a:pPr indent="0" lvl="0" marL="0" rtl="0" algn="l">
              <a:lnSpc>
                <a:spcPct val="95000"/>
              </a:lnSpc>
              <a:spcBef>
                <a:spcPts val="1200"/>
              </a:spcBef>
              <a:spcAft>
                <a:spcPts val="0"/>
              </a:spcAft>
              <a:buClr>
                <a:schemeClr val="dk1"/>
              </a:buClr>
              <a:buSzPts val="1100"/>
              <a:buFont typeface="Arial"/>
              <a:buNone/>
            </a:pPr>
            <a:r>
              <a:rPr lang="en-GB" sz="1400">
                <a:solidFill>
                  <a:schemeClr val="lt1"/>
                </a:solidFill>
                <a:latin typeface="Archivo"/>
                <a:ea typeface="Archivo"/>
                <a:cs typeface="Archivo"/>
                <a:sym typeface="Archivo"/>
              </a:rPr>
              <a:t>Title: Who’s Cashing In on Your Data? 💸 Street Reactions Will Shock You!</a:t>
            </a:r>
            <a:endParaRPr sz="1400">
              <a:solidFill>
                <a:schemeClr val="lt1"/>
              </a:solidFill>
              <a:latin typeface="Archivo"/>
              <a:ea typeface="Archivo"/>
              <a:cs typeface="Archivo"/>
              <a:sym typeface="Archivo"/>
            </a:endParaRPr>
          </a:p>
          <a:p>
            <a:pPr indent="0" lvl="0" marL="0" rtl="0" algn="l">
              <a:lnSpc>
                <a:spcPct val="95000"/>
              </a:lnSpc>
              <a:spcBef>
                <a:spcPts val="1200"/>
              </a:spcBef>
              <a:spcAft>
                <a:spcPts val="0"/>
              </a:spcAft>
              <a:buClr>
                <a:schemeClr val="dk1"/>
              </a:buClr>
              <a:buSzPts val="1100"/>
              <a:buFont typeface="Arial"/>
              <a:buNone/>
            </a:pPr>
            <a:r>
              <a:rPr lang="en-GB" sz="1400">
                <a:solidFill>
                  <a:schemeClr val="lt1"/>
                </a:solidFill>
                <a:latin typeface="Archivo"/>
                <a:ea typeface="Archivo"/>
                <a:cs typeface="Archivo"/>
                <a:sym typeface="Archivo"/>
              </a:rPr>
              <a:t>Description:</a:t>
            </a:r>
            <a:endParaRPr sz="1400">
              <a:solidFill>
                <a:schemeClr val="lt1"/>
              </a:solidFill>
              <a:latin typeface="Archivo"/>
              <a:ea typeface="Archivo"/>
              <a:cs typeface="Archivo"/>
              <a:sym typeface="Archivo"/>
            </a:endParaRPr>
          </a:p>
          <a:p>
            <a:pPr indent="0" lvl="0" marL="0" rtl="0" algn="l">
              <a:lnSpc>
                <a:spcPct val="95000"/>
              </a:lnSpc>
              <a:spcBef>
                <a:spcPts val="1200"/>
              </a:spcBef>
              <a:spcAft>
                <a:spcPts val="0"/>
              </a:spcAft>
              <a:buClr>
                <a:schemeClr val="dk1"/>
              </a:buClr>
              <a:buSzPts val="1100"/>
              <a:buFont typeface="Arial"/>
              <a:buNone/>
            </a:pPr>
            <a:r>
              <a:rPr lang="en-GB" sz="1400">
                <a:solidFill>
                  <a:schemeClr val="lt1"/>
                </a:solidFill>
                <a:latin typeface="Archivo"/>
                <a:ea typeface="Archivo"/>
                <a:cs typeface="Archivo"/>
                <a:sym typeface="Archivo"/>
              </a:rPr>
              <a:t>Ever wonder how much your personal data is worth? We hit the streets to ask real people how they think big companies are using their data. Their answers range from hilarious to downright eye-opening! 👀 Get ready to rethink how you manage your info online and take back control of what’s yours. Spoiler alert: It’s worth more than you think! 💼 #GetPaidForYourData</a:t>
            </a:r>
            <a:endParaRPr sz="1400">
              <a:solidFill>
                <a:schemeClr val="lt1"/>
              </a:solidFill>
              <a:latin typeface="Archivo"/>
              <a:ea typeface="Archivo"/>
              <a:cs typeface="Archivo"/>
              <a:sym typeface="Archivo"/>
            </a:endParaRPr>
          </a:p>
          <a:p>
            <a:pPr indent="0" lvl="0" marL="0" rtl="0" algn="l">
              <a:lnSpc>
                <a:spcPct val="95000"/>
              </a:lnSpc>
              <a:spcBef>
                <a:spcPts val="1200"/>
              </a:spcBef>
              <a:spcAft>
                <a:spcPts val="0"/>
              </a:spcAft>
              <a:buClr>
                <a:schemeClr val="dk1"/>
              </a:buClr>
              <a:buSzPts val="1100"/>
              <a:buFont typeface="Arial"/>
              <a:buNone/>
            </a:pPr>
            <a:r>
              <a:rPr lang="en-GB" sz="1400">
                <a:solidFill>
                  <a:schemeClr val="lt1"/>
                </a:solidFill>
                <a:latin typeface="Archivo"/>
                <a:ea typeface="Archivo"/>
                <a:cs typeface="Archivo"/>
                <a:sym typeface="Archivo"/>
              </a:rPr>
              <a:t>Tags:</a:t>
            </a:r>
            <a:endParaRPr sz="1400">
              <a:solidFill>
                <a:schemeClr val="lt1"/>
              </a:solidFill>
              <a:latin typeface="Archivo"/>
              <a:ea typeface="Archivo"/>
              <a:cs typeface="Archivo"/>
              <a:sym typeface="Archivo"/>
            </a:endParaRPr>
          </a:p>
          <a:p>
            <a:pPr indent="0" lvl="0" marL="0" rtl="0" algn="l">
              <a:lnSpc>
                <a:spcPct val="95000"/>
              </a:lnSpc>
              <a:spcBef>
                <a:spcPts val="1200"/>
              </a:spcBef>
              <a:spcAft>
                <a:spcPts val="0"/>
              </a:spcAft>
              <a:buClr>
                <a:schemeClr val="dk1"/>
              </a:buClr>
              <a:buSzPts val="1100"/>
              <a:buFont typeface="Arial"/>
              <a:buNone/>
            </a:pPr>
            <a:r>
              <a:rPr lang="en-GB" sz="1400">
                <a:solidFill>
                  <a:schemeClr val="lt1"/>
                </a:solidFill>
                <a:latin typeface="Archivo"/>
                <a:ea typeface="Archivo"/>
                <a:cs typeface="Archivo"/>
                <a:sym typeface="Archivo"/>
              </a:rPr>
              <a:t>#DataValue </a:t>
            </a:r>
            <a:r>
              <a:rPr lang="en-GB" sz="1400">
                <a:solidFill>
                  <a:srgbClr val="BBFF38"/>
                </a:solidFill>
                <a:latin typeface="Archivo"/>
                <a:ea typeface="Archivo"/>
                <a:cs typeface="Archivo"/>
                <a:sym typeface="Archivo"/>
              </a:rPr>
              <a:t>#StreetInterview</a:t>
            </a:r>
            <a:r>
              <a:rPr lang="en-GB" sz="1400">
                <a:solidFill>
                  <a:schemeClr val="lt1"/>
                </a:solidFill>
                <a:latin typeface="Archivo"/>
                <a:ea typeface="Archivo"/>
                <a:cs typeface="Archivo"/>
                <a:sym typeface="Archivo"/>
              </a:rPr>
              <a:t> #DigitalPrivacy #GenZEmpowerment #PrivacyMatters #BigTechProfits #TakeControl </a:t>
            </a:r>
            <a:r>
              <a:rPr lang="en-GB" sz="1400">
                <a:solidFill>
                  <a:srgbClr val="BBFF38"/>
                </a:solidFill>
                <a:latin typeface="Archivo"/>
                <a:ea typeface="Archivo"/>
                <a:cs typeface="Archivo"/>
                <a:sym typeface="Archivo"/>
              </a:rPr>
              <a:t>#YourDataYourMoney</a:t>
            </a:r>
            <a:r>
              <a:rPr lang="en-GB" sz="1400">
                <a:solidFill>
                  <a:srgbClr val="BBFF38"/>
                </a:solidFill>
                <a:highlight>
                  <a:schemeClr val="dk1"/>
                </a:highlight>
                <a:latin typeface="Archivo"/>
                <a:ea typeface="Archivo"/>
                <a:cs typeface="Archivo"/>
                <a:sym typeface="Archivo"/>
              </a:rPr>
              <a:t> </a:t>
            </a:r>
            <a:r>
              <a:rPr lang="en-GB" sz="1400">
                <a:solidFill>
                  <a:schemeClr val="lt1"/>
                </a:solidFill>
                <a:latin typeface="Archivo"/>
                <a:ea typeface="Archivo"/>
                <a:cs typeface="Archivo"/>
                <a:sym typeface="Archivo"/>
              </a:rPr>
              <a:t>#DataAwareness #DataRights #EmpowerGenZ</a:t>
            </a:r>
            <a:endParaRPr sz="1400">
              <a:solidFill>
                <a:schemeClr val="lt1"/>
              </a:solidFill>
              <a:latin typeface="Archivo"/>
              <a:ea typeface="Archivo"/>
              <a:cs typeface="Archivo"/>
              <a:sym typeface="Archivo"/>
            </a:endParaRPr>
          </a:p>
          <a:p>
            <a:pPr indent="0" lvl="0" marL="0" rtl="0" algn="l">
              <a:lnSpc>
                <a:spcPct val="95000"/>
              </a:lnSpc>
              <a:spcBef>
                <a:spcPts val="1200"/>
              </a:spcBef>
              <a:spcAft>
                <a:spcPts val="0"/>
              </a:spcAft>
              <a:buClr>
                <a:schemeClr val="dk1"/>
              </a:buClr>
              <a:buSzPts val="1100"/>
              <a:buFont typeface="Arial"/>
              <a:buNone/>
            </a:pPr>
            <a:r>
              <a:t/>
            </a:r>
            <a:endParaRPr sz="1400">
              <a:solidFill>
                <a:schemeClr val="lt1"/>
              </a:solidFill>
              <a:latin typeface="Archivo"/>
              <a:ea typeface="Archivo"/>
              <a:cs typeface="Archivo"/>
              <a:sym typeface="Archivo"/>
            </a:endParaRPr>
          </a:p>
          <a:p>
            <a:pPr indent="0" lvl="0" marL="0" rtl="0" algn="l">
              <a:lnSpc>
                <a:spcPct val="95000"/>
              </a:lnSpc>
              <a:spcBef>
                <a:spcPts val="1200"/>
              </a:spcBef>
              <a:spcAft>
                <a:spcPts val="1200"/>
              </a:spcAft>
              <a:buSzPts val="358"/>
              <a:buNone/>
            </a:pPr>
            <a:r>
              <a:t/>
            </a:r>
            <a:endParaRPr sz="1400">
              <a:solidFill>
                <a:schemeClr val="lt1"/>
              </a:solidFill>
              <a:latin typeface="Archivo"/>
              <a:ea typeface="Archivo"/>
              <a:cs typeface="Archivo"/>
              <a:sym typeface="Archivo"/>
            </a:endParaRPr>
          </a:p>
        </p:txBody>
      </p:sp>
      <p:pic>
        <p:nvPicPr>
          <p:cNvPr id="184" name="Google Shape;184;p26" title="oriiginal-cópia-cópia.mp4">
            <a:hlinkClick r:id="rId3"/>
          </p:cNvPr>
          <p:cNvPicPr preferRelativeResize="0"/>
          <p:nvPr/>
        </p:nvPicPr>
        <p:blipFill>
          <a:blip r:embed="rId4">
            <a:alphaModFix/>
          </a:blip>
          <a:stretch>
            <a:fillRect/>
          </a:stretch>
        </p:blipFill>
        <p:spPr>
          <a:xfrm>
            <a:off x="6537825" y="725167"/>
            <a:ext cx="2293623" cy="407756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82A4D"/>
        </a:solidFill>
      </p:bgPr>
    </p:bg>
    <p:spTree>
      <p:nvGrpSpPr>
        <p:cNvPr id="188" name="Shape 188"/>
        <p:cNvGrpSpPr/>
        <p:nvPr/>
      </p:nvGrpSpPr>
      <p:grpSpPr>
        <a:xfrm>
          <a:off x="0" y="0"/>
          <a:ext cx="0" cy="0"/>
          <a:chOff x="0" y="0"/>
          <a:chExt cx="0" cy="0"/>
        </a:xfrm>
      </p:grpSpPr>
      <p:sp>
        <p:nvSpPr>
          <p:cNvPr id="189" name="Google Shape;189;p27"/>
          <p:cNvSpPr txBox="1"/>
          <p:nvPr>
            <p:ph type="title"/>
          </p:nvPr>
        </p:nvSpPr>
        <p:spPr>
          <a:xfrm>
            <a:off x="152400" y="152400"/>
            <a:ext cx="1863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rPr lang="en-GB" sz="2000">
                <a:solidFill>
                  <a:srgbClr val="BBFF38"/>
                </a:solidFill>
                <a:latin typeface="Archivo ExtraBold"/>
                <a:ea typeface="Archivo ExtraBold"/>
                <a:cs typeface="Archivo ExtraBold"/>
                <a:sym typeface="Archivo ExtraBold"/>
              </a:rPr>
              <a:t>Method 4</a:t>
            </a:r>
            <a:endParaRPr sz="2000">
              <a:solidFill>
                <a:srgbClr val="BBFF38"/>
              </a:solidFill>
              <a:latin typeface="Archivo ExtraBold"/>
              <a:ea typeface="Archivo ExtraBold"/>
              <a:cs typeface="Archivo ExtraBold"/>
              <a:sym typeface="Archivo ExtraBold"/>
            </a:endParaRPr>
          </a:p>
        </p:txBody>
      </p:sp>
      <p:sp>
        <p:nvSpPr>
          <p:cNvPr id="190" name="Google Shape;190;p27"/>
          <p:cNvSpPr txBox="1"/>
          <p:nvPr/>
        </p:nvSpPr>
        <p:spPr>
          <a:xfrm>
            <a:off x="6439316" y="82350"/>
            <a:ext cx="2541900" cy="7128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GB">
                <a:solidFill>
                  <a:schemeClr val="lt1"/>
                </a:solidFill>
                <a:latin typeface="Archivo Medium"/>
                <a:ea typeface="Archivo Medium"/>
                <a:cs typeface="Archivo Medium"/>
                <a:sym typeface="Archivo Medium"/>
              </a:rPr>
              <a:t>Social Media Blackout</a:t>
            </a:r>
            <a:endParaRPr>
              <a:solidFill>
                <a:schemeClr val="lt1"/>
              </a:solidFill>
              <a:latin typeface="Archivo Medium"/>
              <a:ea typeface="Archivo Medium"/>
              <a:cs typeface="Archivo Medium"/>
              <a:sym typeface="Archivo Medium"/>
            </a:endParaRPr>
          </a:p>
        </p:txBody>
      </p:sp>
      <p:sp>
        <p:nvSpPr>
          <p:cNvPr id="191" name="Google Shape;191;p27"/>
          <p:cNvSpPr txBox="1"/>
          <p:nvPr>
            <p:ph idx="1" type="body"/>
          </p:nvPr>
        </p:nvSpPr>
        <p:spPr>
          <a:xfrm>
            <a:off x="258350" y="680275"/>
            <a:ext cx="5979600" cy="418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200">
                <a:solidFill>
                  <a:schemeClr val="lt1"/>
                </a:solidFill>
              </a:rPr>
              <a:t>INSTAGRAM POSTS TO BE SHARED ON SUPPORTEDS STORIES: </a:t>
            </a:r>
            <a:endParaRPr sz="1200">
              <a:solidFill>
                <a:schemeClr val="lt1"/>
              </a:solidFill>
            </a:endParaRPr>
          </a:p>
          <a:p>
            <a:pPr indent="0" lvl="0" marL="0" rtl="0" algn="l">
              <a:spcBef>
                <a:spcPts val="1200"/>
              </a:spcBef>
              <a:spcAft>
                <a:spcPts val="0"/>
              </a:spcAft>
              <a:buClr>
                <a:schemeClr val="dk1"/>
              </a:buClr>
              <a:buSzPts val="1100"/>
              <a:buFont typeface="Arial"/>
              <a:buNone/>
            </a:pPr>
            <a:r>
              <a:rPr lang="en-GB" sz="1200">
                <a:solidFill>
                  <a:schemeClr val="lt1"/>
                </a:solidFill>
              </a:rPr>
              <a:t> 🕶️ Blackout Alert 🕶️</a:t>
            </a:r>
            <a:endParaRPr sz="1200">
              <a:solidFill>
                <a:schemeClr val="lt1"/>
              </a:solidFill>
            </a:endParaRPr>
          </a:p>
          <a:p>
            <a:pPr indent="0" lvl="0" marL="0" rtl="0" algn="l">
              <a:spcBef>
                <a:spcPts val="1200"/>
              </a:spcBef>
              <a:spcAft>
                <a:spcPts val="0"/>
              </a:spcAft>
              <a:buClr>
                <a:schemeClr val="dk1"/>
              </a:buClr>
              <a:buSzPts val="1100"/>
              <a:buFont typeface="Arial"/>
              <a:buNone/>
            </a:pPr>
            <a:r>
              <a:rPr lang="en-GB" sz="1200">
                <a:solidFill>
                  <a:schemeClr val="lt1"/>
                </a:solidFill>
              </a:rPr>
              <a:t>Who profits from your data? Not you.</a:t>
            </a:r>
            <a:endParaRPr sz="1200">
              <a:solidFill>
                <a:schemeClr val="lt1"/>
              </a:solidFill>
            </a:endParaRPr>
          </a:p>
          <a:p>
            <a:pPr indent="0" lvl="0" marL="0" rtl="0" algn="l">
              <a:spcBef>
                <a:spcPts val="1200"/>
              </a:spcBef>
              <a:spcAft>
                <a:spcPts val="0"/>
              </a:spcAft>
              <a:buClr>
                <a:schemeClr val="dk1"/>
              </a:buClr>
              <a:buSzPts val="1100"/>
              <a:buFont typeface="Arial"/>
              <a:buNone/>
            </a:pPr>
            <a:r>
              <a:rPr lang="en-GB" sz="1200">
                <a:solidFill>
                  <a:schemeClr val="lt1"/>
                </a:solidFill>
              </a:rPr>
              <a:t>Let’s stand together for our data rights. Share this post and let Big Companies know it’s time to get paid.</a:t>
            </a:r>
            <a:endParaRPr sz="1200">
              <a:solidFill>
                <a:schemeClr val="lt1"/>
              </a:solidFill>
            </a:endParaRPr>
          </a:p>
          <a:p>
            <a:pPr indent="0" lvl="0" marL="0" rtl="0" algn="l">
              <a:spcBef>
                <a:spcPts val="1200"/>
              </a:spcBef>
              <a:spcAft>
                <a:spcPts val="0"/>
              </a:spcAft>
              <a:buClr>
                <a:schemeClr val="dk1"/>
              </a:buClr>
              <a:buSzPts val="1100"/>
              <a:buFont typeface="Arial"/>
              <a:buNone/>
            </a:pPr>
            <a:r>
              <a:rPr lang="en-GB" sz="1200">
                <a:solidFill>
                  <a:schemeClr val="lt1"/>
                </a:solidFill>
              </a:rPr>
              <a:t>💸 Your Data. Your Money. 💸</a:t>
            </a:r>
            <a:endParaRPr sz="1200">
              <a:solidFill>
                <a:schemeClr val="lt1"/>
              </a:solidFill>
            </a:endParaRPr>
          </a:p>
          <a:p>
            <a:pPr indent="0" lvl="0" marL="0" rtl="0" algn="l">
              <a:spcBef>
                <a:spcPts val="1200"/>
              </a:spcBef>
              <a:spcAft>
                <a:spcPts val="0"/>
              </a:spcAft>
              <a:buClr>
                <a:schemeClr val="dk1"/>
              </a:buClr>
              <a:buSzPts val="1100"/>
              <a:buFont typeface="Arial"/>
              <a:buNone/>
            </a:pPr>
            <a:r>
              <a:rPr lang="en-GB" sz="1200">
                <a:solidFill>
                  <a:schemeClr val="lt1"/>
                </a:solidFill>
              </a:rPr>
              <a:t>Join the Cause.</a:t>
            </a:r>
            <a:endParaRPr sz="1200">
              <a:solidFill>
                <a:schemeClr val="lt1"/>
              </a:solidFill>
            </a:endParaRPr>
          </a:p>
          <a:p>
            <a:pPr indent="0" lvl="0" marL="0" rtl="0" algn="l">
              <a:spcBef>
                <a:spcPts val="1200"/>
              </a:spcBef>
              <a:spcAft>
                <a:spcPts val="0"/>
              </a:spcAft>
              <a:buClr>
                <a:schemeClr val="dk1"/>
              </a:buClr>
              <a:buSzPts val="1100"/>
              <a:buFont typeface="Arial"/>
              <a:buNone/>
            </a:pPr>
            <a:r>
              <a:rPr lang="en-GB" sz="1200">
                <a:solidFill>
                  <a:schemeClr val="lt1"/>
                </a:solidFill>
              </a:rPr>
              <a:t>📢 Call-to-Action:</a:t>
            </a:r>
            <a:endParaRPr sz="1200">
              <a:solidFill>
                <a:schemeClr val="lt1"/>
              </a:solidFill>
            </a:endParaRPr>
          </a:p>
          <a:p>
            <a:pPr indent="0" lvl="0" marL="0" rtl="0" algn="l">
              <a:spcBef>
                <a:spcPts val="1200"/>
              </a:spcBef>
              <a:spcAft>
                <a:spcPts val="0"/>
              </a:spcAft>
              <a:buClr>
                <a:schemeClr val="dk1"/>
              </a:buClr>
              <a:buSzPts val="1100"/>
              <a:buFont typeface="Arial"/>
              <a:buNone/>
            </a:pPr>
            <a:r>
              <a:rPr lang="en-GB" sz="1200">
                <a:solidFill>
                  <a:schemeClr val="lt1"/>
                </a:solidFill>
              </a:rPr>
              <a:t>Share to your story and make your silence heard!</a:t>
            </a:r>
            <a:endParaRPr sz="1200">
              <a:solidFill>
                <a:schemeClr val="lt1"/>
              </a:solidFill>
            </a:endParaRPr>
          </a:p>
          <a:p>
            <a:pPr indent="0" lvl="0" marL="0" rtl="0" algn="l">
              <a:spcBef>
                <a:spcPts val="1200"/>
              </a:spcBef>
              <a:spcAft>
                <a:spcPts val="0"/>
              </a:spcAft>
              <a:buClr>
                <a:schemeClr val="dk1"/>
              </a:buClr>
              <a:buSzPts val="1100"/>
              <a:buFont typeface="Arial"/>
              <a:buNone/>
            </a:pPr>
            <a:r>
              <a:rPr lang="en-GB" sz="1200">
                <a:solidFill>
                  <a:schemeClr val="lt1"/>
                </a:solidFill>
              </a:rPr>
              <a:t>👉 Head over to the Linktree in our Instagram bio to download the photo!</a:t>
            </a:r>
            <a:endParaRPr sz="1200">
              <a:solidFill>
                <a:schemeClr val="lt1"/>
              </a:solidFill>
            </a:endParaRPr>
          </a:p>
          <a:p>
            <a:pPr indent="0" lvl="0" marL="0" rtl="0" algn="l">
              <a:spcBef>
                <a:spcPts val="1200"/>
              </a:spcBef>
              <a:spcAft>
                <a:spcPts val="0"/>
              </a:spcAft>
              <a:buClr>
                <a:schemeClr val="dk1"/>
              </a:buClr>
              <a:buSzPts val="1100"/>
              <a:buFont typeface="Arial"/>
              <a:buNone/>
            </a:pPr>
            <a:r>
              <a:rPr b="1" lang="en-GB" sz="1200">
                <a:solidFill>
                  <a:schemeClr val="lt1"/>
                </a:solidFill>
              </a:rPr>
              <a:t>Hashtags</a:t>
            </a:r>
            <a:r>
              <a:rPr lang="en-GB" sz="1200">
                <a:solidFill>
                  <a:schemeClr val="lt1"/>
                </a:solidFill>
              </a:rPr>
              <a:t>:</a:t>
            </a:r>
            <a:br>
              <a:rPr lang="en-GB" sz="1200">
                <a:solidFill>
                  <a:schemeClr val="lt1"/>
                </a:solidFill>
              </a:rPr>
            </a:br>
            <a:r>
              <a:rPr lang="en-GB" sz="1200">
                <a:solidFill>
                  <a:srgbClr val="BBFF38"/>
                </a:solidFill>
              </a:rPr>
              <a:t>#YourDataYourMoney</a:t>
            </a:r>
            <a:r>
              <a:rPr lang="en-GB" sz="1200">
                <a:solidFill>
                  <a:schemeClr val="lt1"/>
                </a:solidFill>
              </a:rPr>
              <a:t> #DataRights #GenZPower #DigitalBlackout </a:t>
            </a:r>
            <a:r>
              <a:rPr lang="en-GB" sz="1200">
                <a:solidFill>
                  <a:srgbClr val="BBFF38"/>
                </a:solidFill>
              </a:rPr>
              <a:t>#OwnYourData #DemandCompensation </a:t>
            </a:r>
            <a:r>
              <a:rPr lang="en-GB" sz="1200">
                <a:solidFill>
                  <a:schemeClr val="lt1"/>
                </a:solidFill>
              </a:rPr>
              <a:t>#TechTransparency </a:t>
            </a:r>
            <a:r>
              <a:rPr lang="en-GB" sz="1200">
                <a:solidFill>
                  <a:srgbClr val="BBFF38"/>
                </a:solidFill>
              </a:rPr>
              <a:t>#TakeBackYourData</a:t>
            </a:r>
            <a:r>
              <a:rPr lang="en-GB" sz="1200">
                <a:solidFill>
                  <a:schemeClr val="lt1"/>
                </a:solidFill>
              </a:rPr>
              <a:t> #DataPrivacy</a:t>
            </a:r>
            <a:endParaRPr sz="1200">
              <a:solidFill>
                <a:schemeClr val="lt1"/>
              </a:solidFill>
            </a:endParaRPr>
          </a:p>
          <a:p>
            <a:pPr indent="0" lvl="0" marL="0" rtl="0" algn="l">
              <a:spcBef>
                <a:spcPts val="1200"/>
              </a:spcBef>
              <a:spcAft>
                <a:spcPts val="0"/>
              </a:spcAft>
              <a:buNone/>
            </a:pPr>
            <a:r>
              <a:t/>
            </a:r>
            <a:endParaRPr sz="1200">
              <a:solidFill>
                <a:schemeClr val="lt1"/>
              </a:solidFill>
            </a:endParaRPr>
          </a:p>
          <a:p>
            <a:pPr indent="0" lvl="0" marL="0" rtl="0" algn="l">
              <a:spcBef>
                <a:spcPts val="1200"/>
              </a:spcBef>
              <a:spcAft>
                <a:spcPts val="1200"/>
              </a:spcAft>
              <a:buNone/>
            </a:pPr>
            <a:r>
              <a:t/>
            </a:r>
            <a:endParaRPr sz="1200">
              <a:solidFill>
                <a:schemeClr val="lt1"/>
              </a:solidFill>
            </a:endParaRPr>
          </a:p>
        </p:txBody>
      </p:sp>
      <p:pic>
        <p:nvPicPr>
          <p:cNvPr id="192" name="Google Shape;192;p27"/>
          <p:cNvPicPr preferRelativeResize="0"/>
          <p:nvPr/>
        </p:nvPicPr>
        <p:blipFill>
          <a:blip r:embed="rId3">
            <a:alphaModFix/>
          </a:blip>
          <a:stretch>
            <a:fillRect/>
          </a:stretch>
        </p:blipFill>
        <p:spPr>
          <a:xfrm>
            <a:off x="6410250" y="1563450"/>
            <a:ext cx="2546025" cy="25460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6" name="Shape 196"/>
        <p:cNvGrpSpPr/>
        <p:nvPr/>
      </p:nvGrpSpPr>
      <p:grpSpPr>
        <a:xfrm>
          <a:off x="0" y="0"/>
          <a:ext cx="0" cy="0"/>
          <a:chOff x="0" y="0"/>
          <a:chExt cx="0" cy="0"/>
        </a:xfrm>
      </p:grpSpPr>
      <p:sp>
        <p:nvSpPr>
          <p:cNvPr id="197" name="Google Shape;197;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highlight>
                  <a:srgbClr val="FF5737"/>
                </a:highlight>
                <a:latin typeface="Archivo ExtraBold"/>
                <a:ea typeface="Archivo ExtraBold"/>
                <a:cs typeface="Archivo ExtraBold"/>
                <a:sym typeface="Archivo ExtraBold"/>
              </a:rPr>
              <a:t>INSTAGRAM  POST DESIGN STYLE - SKETCHES</a:t>
            </a:r>
            <a:endParaRPr/>
          </a:p>
        </p:txBody>
      </p:sp>
      <p:sp>
        <p:nvSpPr>
          <p:cNvPr id="198" name="Google Shape;198;p28"/>
          <p:cNvSpPr txBox="1"/>
          <p:nvPr>
            <p:ph idx="1" type="body"/>
          </p:nvPr>
        </p:nvSpPr>
        <p:spPr>
          <a:xfrm>
            <a:off x="230025" y="1122375"/>
            <a:ext cx="3093600" cy="3870300"/>
          </a:xfrm>
          <a:prstGeom prst="rect">
            <a:avLst/>
          </a:prstGeom>
          <a:solidFill>
            <a:schemeClr val="dk1"/>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sz="1200">
                <a:solidFill>
                  <a:schemeClr val="lt1"/>
                </a:solidFill>
              </a:rPr>
              <a:t>Title: </a:t>
            </a:r>
            <a:r>
              <a:rPr lang="en-GB" sz="1200">
                <a:solidFill>
                  <a:schemeClr val="dk1"/>
                </a:solidFill>
                <a:highlight>
                  <a:srgbClr val="FFFFFF"/>
                </a:highlight>
              </a:rPr>
              <a:t>Every form you fill could be filling your pocket.</a:t>
            </a:r>
            <a:endParaRPr sz="1200">
              <a:solidFill>
                <a:schemeClr val="dk1"/>
              </a:solidFill>
              <a:highlight>
                <a:srgbClr val="FFFFFF"/>
              </a:highlight>
            </a:endParaRPr>
          </a:p>
          <a:p>
            <a:pPr indent="0" lvl="0" marL="0" rtl="0" algn="l">
              <a:spcBef>
                <a:spcPts val="1200"/>
              </a:spcBef>
              <a:spcAft>
                <a:spcPts val="0"/>
              </a:spcAft>
              <a:buNone/>
            </a:pPr>
            <a:r>
              <a:rPr lang="en-GB" sz="1200">
                <a:solidFill>
                  <a:schemeClr val="dk1"/>
                </a:solidFill>
                <a:highlight>
                  <a:srgbClr val="FFFFFF"/>
                </a:highlight>
              </a:rPr>
              <a:t>Description: </a:t>
            </a:r>
            <a:r>
              <a:rPr lang="en-GB" sz="1100">
                <a:solidFill>
                  <a:schemeClr val="lt1"/>
                </a:solidFill>
              </a:rPr>
              <a:t>🖊️ </a:t>
            </a:r>
            <a:r>
              <a:rPr b="1" lang="en-GB" sz="1100">
                <a:solidFill>
                  <a:schemeClr val="lt1"/>
                </a:solidFill>
              </a:rPr>
              <a:t>Every form you fill could be filling your pocket!</a:t>
            </a:r>
            <a:r>
              <a:rPr lang="en-GB" sz="1100">
                <a:solidFill>
                  <a:schemeClr val="lt1"/>
                </a:solidFill>
              </a:rPr>
              <a:t> 🤑 While you're sharing your personal data, Big Companies  are cashing in—time to flip the script. 💸</a:t>
            </a:r>
            <a:endParaRPr sz="1100">
              <a:solidFill>
                <a:schemeClr val="lt1"/>
              </a:solidFill>
            </a:endParaRPr>
          </a:p>
          <a:p>
            <a:pPr indent="0" lvl="0" marL="0" rtl="0" algn="l">
              <a:spcBef>
                <a:spcPts val="1200"/>
              </a:spcBef>
              <a:spcAft>
                <a:spcPts val="0"/>
              </a:spcAft>
              <a:buClr>
                <a:schemeClr val="dk1"/>
              </a:buClr>
              <a:buSzPts val="1100"/>
              <a:buFont typeface="Arial"/>
              <a:buNone/>
            </a:pPr>
            <a:r>
              <a:rPr lang="en-GB" sz="1100">
                <a:solidFill>
                  <a:schemeClr val="lt1"/>
                </a:solidFill>
              </a:rPr>
              <a:t>Next time you enter your email, ask yourself: </a:t>
            </a:r>
            <a:r>
              <a:rPr b="1" lang="en-GB" sz="1100">
                <a:solidFill>
                  <a:schemeClr val="lt1"/>
                </a:solidFill>
              </a:rPr>
              <a:t>Why aren't I getting paid for this?</a:t>
            </a:r>
            <a:r>
              <a:rPr lang="en-GB" sz="1100">
                <a:solidFill>
                  <a:schemeClr val="lt1"/>
                </a:solidFill>
              </a:rPr>
              <a:t> 🤔 Join the movement to reclaim the value of your data. Let’s get what’s ours! 📲💥</a:t>
            </a:r>
            <a:endParaRPr sz="1100">
              <a:solidFill>
                <a:schemeClr val="lt1"/>
              </a:solidFill>
            </a:endParaRPr>
          </a:p>
          <a:p>
            <a:pPr indent="0" lvl="0" marL="0" rtl="0" algn="l">
              <a:spcBef>
                <a:spcPts val="1200"/>
              </a:spcBef>
              <a:spcAft>
                <a:spcPts val="0"/>
              </a:spcAft>
              <a:buClr>
                <a:schemeClr val="dk1"/>
              </a:buClr>
              <a:buSzPts val="1100"/>
              <a:buFont typeface="Arial"/>
              <a:buNone/>
            </a:pPr>
            <a:r>
              <a:rPr b="1" lang="en-GB" sz="1100">
                <a:solidFill>
                  <a:schemeClr val="lt1"/>
                </a:solidFill>
              </a:rPr>
              <a:t>#YourDataYourMoney #GetPaidForYourInfo #TakeBackYourData #DataRights #GenZRevolution #OwnYourData #DigitalEmpowerment #TechTransparency #EveryFormCounts</a:t>
            </a:r>
            <a:endParaRPr b="1" sz="1100">
              <a:solidFill>
                <a:schemeClr val="lt1"/>
              </a:solidFill>
            </a:endParaRPr>
          </a:p>
          <a:p>
            <a:pPr indent="0" lvl="0" marL="0" rtl="0" algn="l">
              <a:spcBef>
                <a:spcPts val="1200"/>
              </a:spcBef>
              <a:spcAft>
                <a:spcPts val="1200"/>
              </a:spcAft>
              <a:buNone/>
            </a:pPr>
            <a:r>
              <a:t/>
            </a:r>
            <a:endParaRPr sz="1200">
              <a:solidFill>
                <a:schemeClr val="dk1"/>
              </a:solidFill>
              <a:highlight>
                <a:srgbClr val="FFFFFF"/>
              </a:highlight>
            </a:endParaRPr>
          </a:p>
        </p:txBody>
      </p:sp>
      <p:pic>
        <p:nvPicPr>
          <p:cNvPr id="199" name="Google Shape;199;p28"/>
          <p:cNvPicPr preferRelativeResize="0"/>
          <p:nvPr/>
        </p:nvPicPr>
        <p:blipFill>
          <a:blip r:embed="rId4">
            <a:alphaModFix/>
          </a:blip>
          <a:stretch>
            <a:fillRect/>
          </a:stretch>
        </p:blipFill>
        <p:spPr>
          <a:xfrm>
            <a:off x="3398825" y="1017725"/>
            <a:ext cx="1809902" cy="1809902"/>
          </a:xfrm>
          <a:prstGeom prst="rect">
            <a:avLst/>
          </a:prstGeom>
          <a:noFill/>
          <a:ln>
            <a:noFill/>
          </a:ln>
        </p:spPr>
      </p:pic>
      <p:pic>
        <p:nvPicPr>
          <p:cNvPr id="200" name="Google Shape;200;p28"/>
          <p:cNvPicPr preferRelativeResize="0"/>
          <p:nvPr/>
        </p:nvPicPr>
        <p:blipFill>
          <a:blip r:embed="rId5">
            <a:alphaModFix/>
          </a:blip>
          <a:stretch>
            <a:fillRect/>
          </a:stretch>
        </p:blipFill>
        <p:spPr>
          <a:xfrm>
            <a:off x="5283925" y="1017725"/>
            <a:ext cx="1809899" cy="1809899"/>
          </a:xfrm>
          <a:prstGeom prst="rect">
            <a:avLst/>
          </a:prstGeom>
          <a:noFill/>
          <a:ln>
            <a:noFill/>
          </a:ln>
        </p:spPr>
      </p:pic>
      <p:pic>
        <p:nvPicPr>
          <p:cNvPr id="201" name="Google Shape;201;p28"/>
          <p:cNvPicPr preferRelativeResize="0"/>
          <p:nvPr/>
        </p:nvPicPr>
        <p:blipFill>
          <a:blip r:embed="rId6">
            <a:alphaModFix/>
          </a:blip>
          <a:stretch>
            <a:fillRect/>
          </a:stretch>
        </p:blipFill>
        <p:spPr>
          <a:xfrm>
            <a:off x="4101175" y="2981538"/>
            <a:ext cx="2011075" cy="2011102"/>
          </a:xfrm>
          <a:prstGeom prst="rect">
            <a:avLst/>
          </a:prstGeom>
          <a:noFill/>
          <a:ln>
            <a:noFill/>
          </a:ln>
        </p:spPr>
      </p:pic>
      <p:pic>
        <p:nvPicPr>
          <p:cNvPr id="202" name="Google Shape;202;p28"/>
          <p:cNvPicPr preferRelativeResize="0"/>
          <p:nvPr/>
        </p:nvPicPr>
        <p:blipFill>
          <a:blip r:embed="rId7">
            <a:alphaModFix/>
          </a:blip>
          <a:stretch>
            <a:fillRect/>
          </a:stretch>
        </p:blipFill>
        <p:spPr>
          <a:xfrm>
            <a:off x="7169024" y="1017724"/>
            <a:ext cx="1809900" cy="1809900"/>
          </a:xfrm>
          <a:prstGeom prst="rect">
            <a:avLst/>
          </a:prstGeom>
          <a:noFill/>
          <a:ln>
            <a:noFill/>
          </a:ln>
        </p:spPr>
      </p:pic>
      <p:pic>
        <p:nvPicPr>
          <p:cNvPr id="203" name="Google Shape;203;p28"/>
          <p:cNvPicPr preferRelativeResize="0"/>
          <p:nvPr/>
        </p:nvPicPr>
        <p:blipFill>
          <a:blip r:embed="rId8">
            <a:alphaModFix/>
          </a:blip>
          <a:stretch>
            <a:fillRect/>
          </a:stretch>
        </p:blipFill>
        <p:spPr>
          <a:xfrm>
            <a:off x="6284752" y="2981549"/>
            <a:ext cx="2011075" cy="20110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7" name="Shape 207"/>
        <p:cNvGrpSpPr/>
        <p:nvPr/>
      </p:nvGrpSpPr>
      <p:grpSpPr>
        <a:xfrm>
          <a:off x="0" y="0"/>
          <a:ext cx="0" cy="0"/>
          <a:chOff x="0" y="0"/>
          <a:chExt cx="0" cy="0"/>
        </a:xfrm>
      </p:grpSpPr>
      <p:sp>
        <p:nvSpPr>
          <p:cNvPr id="208" name="Google Shape;208;p29"/>
          <p:cNvSpPr txBox="1"/>
          <p:nvPr>
            <p:ph type="title"/>
          </p:nvPr>
        </p:nvSpPr>
        <p:spPr>
          <a:xfrm>
            <a:off x="621400" y="445025"/>
            <a:ext cx="2545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solidFill>
                  <a:srgbClr val="BBFF38"/>
                </a:solidFill>
                <a:latin typeface="Archivo ExtraBold"/>
                <a:ea typeface="Archivo ExtraBold"/>
                <a:cs typeface="Archivo ExtraBold"/>
                <a:sym typeface="Archivo ExtraBold"/>
              </a:rPr>
              <a:t>Media</a:t>
            </a:r>
            <a:endParaRPr>
              <a:solidFill>
                <a:srgbClr val="BBFF38"/>
              </a:solidFill>
              <a:latin typeface="Archivo ExtraBold"/>
              <a:ea typeface="Archivo ExtraBold"/>
              <a:cs typeface="Archivo ExtraBold"/>
              <a:sym typeface="Archivo ExtraBold"/>
            </a:endParaRPr>
          </a:p>
        </p:txBody>
      </p:sp>
      <p:sp>
        <p:nvSpPr>
          <p:cNvPr id="209" name="Google Shape;209;p29"/>
          <p:cNvSpPr txBox="1"/>
          <p:nvPr>
            <p:ph idx="1" type="body"/>
          </p:nvPr>
        </p:nvSpPr>
        <p:spPr>
          <a:xfrm>
            <a:off x="6000450" y="293575"/>
            <a:ext cx="1655400" cy="528600"/>
          </a:xfrm>
          <a:prstGeom prst="rect">
            <a:avLst/>
          </a:prstGeom>
        </p:spPr>
        <p:txBody>
          <a:bodyPr anchorCtr="0" anchor="t" bIns="91425" lIns="91425" spcFirstLastPara="1" rIns="91425" wrap="square" tIns="91425">
            <a:normAutofit fontScale="92500"/>
          </a:bodyPr>
          <a:lstStyle/>
          <a:p>
            <a:pPr indent="0" lvl="0" marL="0" rtl="0" algn="l">
              <a:spcBef>
                <a:spcPts val="0"/>
              </a:spcBef>
              <a:spcAft>
                <a:spcPts val="1200"/>
              </a:spcAft>
              <a:buNone/>
            </a:pPr>
            <a:r>
              <a:rPr lang="en-GB">
                <a:solidFill>
                  <a:schemeClr val="lt1"/>
                </a:solidFill>
              </a:rPr>
              <a:t>Logo </a:t>
            </a:r>
            <a:r>
              <a:rPr lang="en-GB">
                <a:solidFill>
                  <a:schemeClr val="lt1"/>
                </a:solidFill>
              </a:rPr>
              <a:t>sketches</a:t>
            </a:r>
            <a:endParaRPr>
              <a:solidFill>
                <a:schemeClr val="lt1"/>
              </a:solidFill>
            </a:endParaRPr>
          </a:p>
        </p:txBody>
      </p:sp>
      <p:pic>
        <p:nvPicPr>
          <p:cNvPr id="210" name="Google Shape;210;p29"/>
          <p:cNvPicPr preferRelativeResize="0"/>
          <p:nvPr/>
        </p:nvPicPr>
        <p:blipFill rotWithShape="1">
          <a:blip r:embed="rId4">
            <a:alphaModFix/>
          </a:blip>
          <a:srcRect b="0" l="6027" r="4815" t="8425"/>
          <a:stretch/>
        </p:blipFill>
        <p:spPr>
          <a:xfrm>
            <a:off x="391000" y="3388875"/>
            <a:ext cx="2496575" cy="1307425"/>
          </a:xfrm>
          <a:prstGeom prst="rect">
            <a:avLst/>
          </a:prstGeom>
          <a:noFill/>
          <a:ln>
            <a:noFill/>
          </a:ln>
        </p:spPr>
      </p:pic>
      <p:sp>
        <p:nvSpPr>
          <p:cNvPr id="211" name="Google Shape;211;p29"/>
          <p:cNvSpPr txBox="1"/>
          <p:nvPr/>
        </p:nvSpPr>
        <p:spPr>
          <a:xfrm>
            <a:off x="391000" y="1193800"/>
            <a:ext cx="2821800" cy="2019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GB" sz="1300">
                <a:solidFill>
                  <a:schemeClr val="lt1"/>
                </a:solidFill>
                <a:latin typeface="Archivo"/>
                <a:ea typeface="Archivo"/>
                <a:cs typeface="Archivo"/>
                <a:sym typeface="Archivo"/>
              </a:rPr>
              <a:t>PAY ME FOR MY DATA NOW!</a:t>
            </a:r>
            <a:endParaRPr b="1" sz="1300">
              <a:solidFill>
                <a:schemeClr val="lt1"/>
              </a:solidFill>
              <a:latin typeface="Archivo"/>
              <a:ea typeface="Archivo"/>
              <a:cs typeface="Archivo"/>
              <a:sym typeface="Archivo"/>
            </a:endParaRPr>
          </a:p>
          <a:p>
            <a:pPr indent="0" lvl="0" marL="457200" rtl="0" algn="l">
              <a:lnSpc>
                <a:spcPct val="115000"/>
              </a:lnSpc>
              <a:spcBef>
                <a:spcPts val="0"/>
              </a:spcBef>
              <a:spcAft>
                <a:spcPts val="0"/>
              </a:spcAft>
              <a:buNone/>
            </a:pPr>
            <a:r>
              <a:t/>
            </a:r>
            <a:endParaRPr b="1" sz="1000">
              <a:solidFill>
                <a:schemeClr val="lt1"/>
              </a:solidFill>
              <a:latin typeface="Archivo"/>
              <a:ea typeface="Archivo"/>
              <a:cs typeface="Archivo"/>
              <a:sym typeface="Archivo"/>
            </a:endParaRPr>
          </a:p>
          <a:p>
            <a:pPr indent="0" lvl="0" marL="0" rtl="0" algn="l">
              <a:lnSpc>
                <a:spcPct val="115000"/>
              </a:lnSpc>
              <a:spcBef>
                <a:spcPts val="0"/>
              </a:spcBef>
              <a:spcAft>
                <a:spcPts val="1200"/>
              </a:spcAft>
              <a:buClr>
                <a:schemeClr val="dk1"/>
              </a:buClr>
              <a:buSzPts val="1100"/>
              <a:buFont typeface="Arial"/>
              <a:buNone/>
            </a:pPr>
            <a:r>
              <a:rPr lang="en-GB" sz="1000">
                <a:solidFill>
                  <a:schemeClr val="lt1"/>
                </a:solidFill>
                <a:latin typeface="Marcellus"/>
                <a:ea typeface="Marcellus"/>
                <a:cs typeface="Marcellus"/>
                <a:sym typeface="Marcellus"/>
              </a:rPr>
              <a:t>Our campaign differs from other privacy or data protection initiatives by emphasizing humor, virality, and empowerment instead of fear or distrust of technology. While other campaigns may focus on the negative aspects of data privacy, we’re encouraging individuals to flip the script and profit from their data instead. - using it is inevitable so let’s change rules. </a:t>
            </a:r>
            <a:endParaRPr b="1" sz="900">
              <a:solidFill>
                <a:schemeClr val="lt1"/>
              </a:solidFill>
              <a:latin typeface="Marcellus"/>
              <a:ea typeface="Marcellus"/>
              <a:cs typeface="Marcellus"/>
              <a:sym typeface="Marcellus"/>
            </a:endParaRPr>
          </a:p>
        </p:txBody>
      </p:sp>
      <p:sp>
        <p:nvSpPr>
          <p:cNvPr id="212" name="Google Shape;212;p29"/>
          <p:cNvSpPr txBox="1"/>
          <p:nvPr/>
        </p:nvSpPr>
        <p:spPr>
          <a:xfrm>
            <a:off x="3212800" y="1193800"/>
            <a:ext cx="22959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300">
                <a:solidFill>
                  <a:schemeClr val="lt1"/>
                </a:solidFill>
              </a:rPr>
              <a:t>Primary: </a:t>
            </a:r>
            <a:r>
              <a:rPr b="1" lang="en-GB" sz="1300">
                <a:solidFill>
                  <a:schemeClr val="lt1"/>
                </a:solidFill>
                <a:latin typeface="Archivo"/>
                <a:ea typeface="Archivo"/>
                <a:cs typeface="Archivo"/>
                <a:sym typeface="Archivo"/>
              </a:rPr>
              <a:t>ARCHIVO</a:t>
            </a:r>
            <a:endParaRPr b="1" sz="1300">
              <a:solidFill>
                <a:schemeClr val="lt1"/>
              </a:solidFill>
              <a:latin typeface="Archivo"/>
              <a:ea typeface="Archivo"/>
              <a:cs typeface="Archivo"/>
              <a:sym typeface="Archivo"/>
            </a:endParaRPr>
          </a:p>
          <a:p>
            <a:pPr indent="0" lvl="0" marL="0" rtl="0" algn="l">
              <a:spcBef>
                <a:spcPts val="0"/>
              </a:spcBef>
              <a:spcAft>
                <a:spcPts val="0"/>
              </a:spcAft>
              <a:buNone/>
            </a:pPr>
            <a:r>
              <a:rPr lang="en-GB" sz="1300">
                <a:solidFill>
                  <a:schemeClr val="lt1"/>
                </a:solidFill>
              </a:rPr>
              <a:t>Secondary: </a:t>
            </a:r>
            <a:r>
              <a:rPr lang="en-GB" sz="1300">
                <a:solidFill>
                  <a:schemeClr val="lt1"/>
                </a:solidFill>
                <a:latin typeface="Marcellus"/>
                <a:ea typeface="Marcellus"/>
                <a:cs typeface="Marcellus"/>
                <a:sym typeface="Marcellus"/>
              </a:rPr>
              <a:t>MARCELLUS</a:t>
            </a:r>
            <a:endParaRPr sz="1300">
              <a:solidFill>
                <a:schemeClr val="lt1"/>
              </a:solidFill>
              <a:latin typeface="Marcellus"/>
              <a:ea typeface="Marcellus"/>
              <a:cs typeface="Marcellus"/>
              <a:sym typeface="Marcellus"/>
            </a:endParaRPr>
          </a:p>
        </p:txBody>
      </p:sp>
      <p:sp>
        <p:nvSpPr>
          <p:cNvPr id="213" name="Google Shape;213;p29"/>
          <p:cNvSpPr/>
          <p:nvPr/>
        </p:nvSpPr>
        <p:spPr>
          <a:xfrm>
            <a:off x="6537150" y="822175"/>
            <a:ext cx="461100" cy="782100"/>
          </a:xfrm>
          <a:prstGeom prst="down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14" name="Google Shape;214;p29"/>
          <p:cNvPicPr preferRelativeResize="0"/>
          <p:nvPr/>
        </p:nvPicPr>
        <p:blipFill>
          <a:blip r:embed="rId5">
            <a:alphaModFix/>
          </a:blip>
          <a:stretch>
            <a:fillRect/>
          </a:stretch>
        </p:blipFill>
        <p:spPr>
          <a:xfrm>
            <a:off x="6165075" y="1996625"/>
            <a:ext cx="1655400" cy="1655400"/>
          </a:xfrm>
          <a:prstGeom prst="rect">
            <a:avLst/>
          </a:prstGeom>
          <a:noFill/>
          <a:ln>
            <a:noFill/>
          </a:ln>
        </p:spPr>
      </p:pic>
      <p:pic>
        <p:nvPicPr>
          <p:cNvPr id="215" name="Google Shape;215;p29"/>
          <p:cNvPicPr preferRelativeResize="0"/>
          <p:nvPr/>
        </p:nvPicPr>
        <p:blipFill>
          <a:blip r:embed="rId6">
            <a:alphaModFix/>
          </a:blip>
          <a:stretch>
            <a:fillRect/>
          </a:stretch>
        </p:blipFill>
        <p:spPr>
          <a:xfrm>
            <a:off x="7502150" y="1950975"/>
            <a:ext cx="1746700" cy="1746700"/>
          </a:xfrm>
          <a:prstGeom prst="rect">
            <a:avLst/>
          </a:prstGeom>
          <a:noFill/>
          <a:ln>
            <a:noFill/>
          </a:ln>
        </p:spPr>
      </p:pic>
      <p:pic>
        <p:nvPicPr>
          <p:cNvPr id="216" name="Google Shape;216;p29"/>
          <p:cNvPicPr preferRelativeResize="0"/>
          <p:nvPr/>
        </p:nvPicPr>
        <p:blipFill>
          <a:blip r:embed="rId7">
            <a:alphaModFix/>
          </a:blip>
          <a:stretch>
            <a:fillRect/>
          </a:stretch>
        </p:blipFill>
        <p:spPr>
          <a:xfrm>
            <a:off x="6096250" y="3452475"/>
            <a:ext cx="1793050" cy="1793050"/>
          </a:xfrm>
          <a:prstGeom prst="rect">
            <a:avLst/>
          </a:prstGeom>
          <a:noFill/>
          <a:ln>
            <a:noFill/>
          </a:ln>
        </p:spPr>
      </p:pic>
      <p:pic>
        <p:nvPicPr>
          <p:cNvPr id="217" name="Google Shape;217;p29"/>
          <p:cNvPicPr preferRelativeResize="0"/>
          <p:nvPr/>
        </p:nvPicPr>
        <p:blipFill>
          <a:blip r:embed="rId8">
            <a:alphaModFix/>
          </a:blip>
          <a:stretch>
            <a:fillRect/>
          </a:stretch>
        </p:blipFill>
        <p:spPr>
          <a:xfrm>
            <a:off x="4687875" y="3465073"/>
            <a:ext cx="1849275" cy="1849275"/>
          </a:xfrm>
          <a:prstGeom prst="rect">
            <a:avLst/>
          </a:prstGeom>
          <a:noFill/>
          <a:ln>
            <a:noFill/>
          </a:ln>
        </p:spPr>
      </p:pic>
      <p:pic>
        <p:nvPicPr>
          <p:cNvPr id="218" name="Google Shape;218;p29"/>
          <p:cNvPicPr preferRelativeResize="0"/>
          <p:nvPr/>
        </p:nvPicPr>
        <p:blipFill>
          <a:blip r:embed="rId9">
            <a:alphaModFix/>
          </a:blip>
          <a:stretch>
            <a:fillRect/>
          </a:stretch>
        </p:blipFill>
        <p:spPr>
          <a:xfrm>
            <a:off x="7502150" y="3475650"/>
            <a:ext cx="1746700" cy="1746700"/>
          </a:xfrm>
          <a:prstGeom prst="rect">
            <a:avLst/>
          </a:prstGeom>
          <a:noFill/>
          <a:ln>
            <a:noFill/>
          </a:ln>
        </p:spPr>
      </p:pic>
      <p:pic>
        <p:nvPicPr>
          <p:cNvPr id="219" name="Google Shape;219;p29"/>
          <p:cNvPicPr preferRelativeResize="0"/>
          <p:nvPr/>
        </p:nvPicPr>
        <p:blipFill rotWithShape="1">
          <a:blip r:embed="rId10">
            <a:alphaModFix/>
          </a:blip>
          <a:srcRect b="0" l="0" r="0" t="0"/>
          <a:stretch/>
        </p:blipFill>
        <p:spPr>
          <a:xfrm>
            <a:off x="4911300" y="2070713"/>
            <a:ext cx="1507201" cy="150720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3" name="Shape 223"/>
        <p:cNvGrpSpPr/>
        <p:nvPr/>
      </p:nvGrpSpPr>
      <p:grpSpPr>
        <a:xfrm>
          <a:off x="0" y="0"/>
          <a:ext cx="0" cy="0"/>
          <a:chOff x="0" y="0"/>
          <a:chExt cx="0" cy="0"/>
        </a:xfrm>
      </p:grpSpPr>
      <p:sp>
        <p:nvSpPr>
          <p:cNvPr id="224" name="Google Shape;224;p30"/>
          <p:cNvSpPr txBox="1"/>
          <p:nvPr>
            <p:ph type="title"/>
          </p:nvPr>
        </p:nvSpPr>
        <p:spPr>
          <a:xfrm>
            <a:off x="2699550" y="602050"/>
            <a:ext cx="34980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solidFill>
                  <a:srgbClr val="BBFF38"/>
                </a:solidFill>
                <a:latin typeface="Archivo ExtraBold"/>
                <a:ea typeface="Archivo ExtraBold"/>
                <a:cs typeface="Archivo ExtraBold"/>
                <a:sym typeface="Archivo ExtraBold"/>
              </a:rPr>
              <a:t>Perception and Tone</a:t>
            </a:r>
            <a:endParaRPr>
              <a:solidFill>
                <a:srgbClr val="BBFF38"/>
              </a:solidFill>
              <a:latin typeface="Archivo ExtraBold"/>
              <a:ea typeface="Archivo ExtraBold"/>
              <a:cs typeface="Archivo ExtraBold"/>
              <a:sym typeface="Archivo ExtraBold"/>
            </a:endParaRPr>
          </a:p>
        </p:txBody>
      </p:sp>
      <p:sp>
        <p:nvSpPr>
          <p:cNvPr id="225" name="Google Shape;225;p30"/>
          <p:cNvSpPr txBox="1"/>
          <p:nvPr>
            <p:ph idx="1" type="body"/>
          </p:nvPr>
        </p:nvSpPr>
        <p:spPr>
          <a:xfrm>
            <a:off x="0" y="1671775"/>
            <a:ext cx="8897100" cy="2745300"/>
          </a:xfrm>
          <a:prstGeom prst="rect">
            <a:avLst/>
          </a:prstGeom>
        </p:spPr>
        <p:txBody>
          <a:bodyPr anchorCtr="0" anchor="t" bIns="91425" lIns="91425" spcFirstLastPara="1" rIns="91425" wrap="square" tIns="91425">
            <a:normAutofit fontScale="77500"/>
          </a:bodyPr>
          <a:lstStyle/>
          <a:p>
            <a:pPr indent="0" lvl="0" marL="457200" rtl="0" algn="l">
              <a:spcBef>
                <a:spcPts val="0"/>
              </a:spcBef>
              <a:spcAft>
                <a:spcPts val="0"/>
              </a:spcAft>
              <a:buNone/>
            </a:pPr>
            <a:r>
              <a:rPr lang="en-GB" sz="2211">
                <a:solidFill>
                  <a:srgbClr val="BBFF38"/>
                </a:solidFill>
                <a:latin typeface="Marcellus"/>
                <a:ea typeface="Marcellus"/>
                <a:cs typeface="Marcellus"/>
                <a:sym typeface="Marcellus"/>
              </a:rPr>
              <a:t>Bold</a:t>
            </a:r>
            <a:r>
              <a:rPr b="1" lang="en-GB" sz="1911">
                <a:solidFill>
                  <a:srgbClr val="BBFF38"/>
                </a:solidFill>
                <a:latin typeface="Marcellus"/>
                <a:ea typeface="Marcellus"/>
                <a:cs typeface="Marcellus"/>
                <a:sym typeface="Marcellus"/>
              </a:rPr>
              <a:t> </a:t>
            </a:r>
            <a:r>
              <a:rPr lang="en-GB" sz="1911">
                <a:solidFill>
                  <a:srgbClr val="BBFF38"/>
                </a:solidFill>
                <a:latin typeface="Marcellus"/>
                <a:ea typeface="Marcellus"/>
                <a:cs typeface="Marcellus"/>
                <a:sym typeface="Marcellus"/>
              </a:rPr>
              <a:t>– Encouraging individuals to take a stand    </a:t>
            </a:r>
            <a:endParaRPr sz="1911">
              <a:solidFill>
                <a:srgbClr val="BBFF38"/>
              </a:solidFill>
              <a:latin typeface="Marcellus"/>
              <a:ea typeface="Marcellus"/>
              <a:cs typeface="Marcellus"/>
              <a:sym typeface="Marcellus"/>
            </a:endParaRPr>
          </a:p>
          <a:p>
            <a:pPr indent="0" lvl="0" marL="457200" rtl="0" algn="l">
              <a:spcBef>
                <a:spcPts val="1200"/>
              </a:spcBef>
              <a:spcAft>
                <a:spcPts val="0"/>
              </a:spcAft>
              <a:buNone/>
            </a:pPr>
            <a:r>
              <a:rPr lang="en-GB" sz="2211">
                <a:solidFill>
                  <a:srgbClr val="BBFF38"/>
                </a:solidFill>
                <a:latin typeface="Marcellus"/>
                <a:ea typeface="Marcellus"/>
                <a:cs typeface="Marcellus"/>
                <a:sym typeface="Marcellus"/>
              </a:rPr>
              <a:t>Fun</a:t>
            </a:r>
            <a:r>
              <a:rPr lang="en-GB" sz="1911">
                <a:solidFill>
                  <a:srgbClr val="BBFF38"/>
                </a:solidFill>
                <a:latin typeface="Marcellus"/>
                <a:ea typeface="Marcellus"/>
                <a:cs typeface="Marcellus"/>
                <a:sym typeface="Marcellus"/>
              </a:rPr>
              <a:t> – Using lightheartedness to engage and educate</a:t>
            </a:r>
            <a:endParaRPr sz="1911">
              <a:solidFill>
                <a:srgbClr val="BBFF38"/>
              </a:solidFill>
              <a:latin typeface="Marcellus"/>
              <a:ea typeface="Marcellus"/>
              <a:cs typeface="Marcellus"/>
              <a:sym typeface="Marcellus"/>
            </a:endParaRPr>
          </a:p>
          <a:p>
            <a:pPr indent="0" lvl="0" marL="457200" rtl="0" algn="l">
              <a:spcBef>
                <a:spcPts val="1200"/>
              </a:spcBef>
              <a:spcAft>
                <a:spcPts val="0"/>
              </a:spcAft>
              <a:buNone/>
            </a:pPr>
            <a:r>
              <a:rPr lang="en-GB" sz="2211">
                <a:solidFill>
                  <a:srgbClr val="BBFF38"/>
                </a:solidFill>
                <a:latin typeface="Marcellus"/>
                <a:ea typeface="Marcellus"/>
                <a:cs typeface="Marcellus"/>
                <a:sym typeface="Marcellus"/>
              </a:rPr>
              <a:t>Empowering</a:t>
            </a:r>
            <a:r>
              <a:rPr lang="en-GB" sz="1911">
                <a:solidFill>
                  <a:srgbClr val="BBFF38"/>
                </a:solidFill>
                <a:latin typeface="Marcellus"/>
                <a:ea typeface="Marcellus"/>
                <a:cs typeface="Marcellus"/>
                <a:sym typeface="Marcellus"/>
              </a:rPr>
              <a:t> – Making people feel they can take control of their data</a:t>
            </a:r>
            <a:endParaRPr sz="1911">
              <a:solidFill>
                <a:srgbClr val="BBFF38"/>
              </a:solidFill>
              <a:latin typeface="Marcellus"/>
              <a:ea typeface="Marcellus"/>
              <a:cs typeface="Marcellus"/>
              <a:sym typeface="Marcellus"/>
            </a:endParaRPr>
          </a:p>
          <a:p>
            <a:pPr indent="0" lvl="0" marL="457200" rtl="0" algn="l">
              <a:spcBef>
                <a:spcPts val="1200"/>
              </a:spcBef>
              <a:spcAft>
                <a:spcPts val="0"/>
              </a:spcAft>
              <a:buNone/>
            </a:pPr>
            <a:r>
              <a:rPr lang="en-GB" sz="2211">
                <a:solidFill>
                  <a:srgbClr val="BBFF38"/>
                </a:solidFill>
                <a:latin typeface="Marcellus"/>
                <a:ea typeface="Marcellus"/>
                <a:cs typeface="Marcellus"/>
                <a:sym typeface="Marcellus"/>
              </a:rPr>
              <a:t>Relatable</a:t>
            </a:r>
            <a:r>
              <a:rPr lang="en-GB" sz="1911">
                <a:solidFill>
                  <a:srgbClr val="BBFF38"/>
                </a:solidFill>
                <a:latin typeface="Marcellus"/>
                <a:ea typeface="Marcellus"/>
                <a:cs typeface="Marcellus"/>
                <a:sym typeface="Marcellus"/>
              </a:rPr>
              <a:t> – Speaking directly to Gen Z in a tone they understand and appreciate</a:t>
            </a:r>
            <a:endParaRPr sz="1911">
              <a:solidFill>
                <a:srgbClr val="BBFF38"/>
              </a:solidFill>
              <a:latin typeface="Marcellus"/>
              <a:ea typeface="Marcellus"/>
              <a:cs typeface="Marcellus"/>
              <a:sym typeface="Marcellus"/>
            </a:endParaRPr>
          </a:p>
          <a:p>
            <a:pPr indent="0" lvl="0" marL="457200" rtl="0" algn="l">
              <a:spcBef>
                <a:spcPts val="1200"/>
              </a:spcBef>
              <a:spcAft>
                <a:spcPts val="0"/>
              </a:spcAft>
              <a:buNone/>
            </a:pPr>
            <a:r>
              <a:rPr lang="en-GB" sz="2211">
                <a:solidFill>
                  <a:srgbClr val="BBFF38"/>
                </a:solidFill>
                <a:latin typeface="Marcellus"/>
                <a:ea typeface="Marcellus"/>
                <a:cs typeface="Marcellus"/>
                <a:sym typeface="Marcellus"/>
              </a:rPr>
              <a:t>Provocative</a:t>
            </a:r>
            <a:r>
              <a:rPr lang="en-GB" sz="1911">
                <a:solidFill>
                  <a:srgbClr val="BBFF38"/>
                </a:solidFill>
                <a:latin typeface="Marcellus"/>
                <a:ea typeface="Marcellus"/>
                <a:cs typeface="Marcellus"/>
                <a:sym typeface="Marcellus"/>
              </a:rPr>
              <a:t> – Encouraging them to question the current digital landscape and their role in it.</a:t>
            </a:r>
            <a:endParaRPr sz="1911">
              <a:solidFill>
                <a:srgbClr val="BBFF38"/>
              </a:solidFill>
              <a:latin typeface="Marcellus"/>
              <a:ea typeface="Marcellus"/>
              <a:cs typeface="Marcellus"/>
              <a:sym typeface="Marcellus"/>
            </a:endParaRPr>
          </a:p>
          <a:p>
            <a:pPr indent="0" lvl="0" marL="0" rtl="0" algn="l">
              <a:spcBef>
                <a:spcPts val="1200"/>
              </a:spcBef>
              <a:spcAft>
                <a:spcPts val="120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9" name="Shape 229"/>
        <p:cNvGrpSpPr/>
        <p:nvPr/>
      </p:nvGrpSpPr>
      <p:grpSpPr>
        <a:xfrm>
          <a:off x="0" y="0"/>
          <a:ext cx="0" cy="0"/>
          <a:chOff x="0" y="0"/>
          <a:chExt cx="0" cy="0"/>
        </a:xfrm>
      </p:grpSpPr>
      <p:sp>
        <p:nvSpPr>
          <p:cNvPr id="230" name="Google Shape;230;p31"/>
          <p:cNvSpPr txBox="1"/>
          <p:nvPr>
            <p:ph type="title"/>
          </p:nvPr>
        </p:nvSpPr>
        <p:spPr>
          <a:xfrm>
            <a:off x="1596900" y="1678300"/>
            <a:ext cx="59502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GB" sz="3220">
                <a:solidFill>
                  <a:srgbClr val="BBFF38"/>
                </a:solidFill>
                <a:latin typeface="Archivo ExtraBold"/>
                <a:ea typeface="Archivo ExtraBold"/>
                <a:cs typeface="Archivo ExtraBold"/>
                <a:sym typeface="Archivo ExtraBold"/>
              </a:rPr>
              <a:t>Thank you for your attention</a:t>
            </a:r>
            <a:endParaRPr sz="3220">
              <a:solidFill>
                <a:srgbClr val="BBFF38"/>
              </a:solidFill>
              <a:latin typeface="Archivo ExtraBold"/>
              <a:ea typeface="Archivo ExtraBold"/>
              <a:cs typeface="Archivo ExtraBold"/>
              <a:sym typeface="Archivo ExtraBold"/>
            </a:endParaRPr>
          </a:p>
        </p:txBody>
      </p:sp>
      <p:sp>
        <p:nvSpPr>
          <p:cNvPr id="231" name="Google Shape;231;p31"/>
          <p:cNvSpPr txBox="1"/>
          <p:nvPr/>
        </p:nvSpPr>
        <p:spPr>
          <a:xfrm>
            <a:off x="3659550" y="2316125"/>
            <a:ext cx="1824900" cy="26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GB" sz="1800">
                <a:solidFill>
                  <a:srgbClr val="FF5737"/>
                </a:solidFill>
                <a:latin typeface="Marcellus"/>
                <a:ea typeface="Marcellus"/>
                <a:cs typeface="Marcellus"/>
                <a:sym typeface="Marcellus"/>
              </a:rPr>
              <a:t>Any feedback?</a:t>
            </a:r>
            <a:endParaRPr b="1" i="1" sz="1800">
              <a:solidFill>
                <a:srgbClr val="FF5737"/>
              </a:solidFill>
              <a:latin typeface="Marcellus"/>
              <a:ea typeface="Marcellus"/>
              <a:cs typeface="Marcellus"/>
              <a:sym typeface="Marcellus"/>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